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Roboto" panose="020B0604020202020204" charset="0"/>
      <p:regular r:id="rId19"/>
      <p:bold r:id="rId20"/>
      <p:italic r:id="rId21"/>
      <p:boldItalic r:id="rId22"/>
    </p:embeddedFont>
    <p:embeddedFont>
      <p:font typeface="Trebuchet MS" panose="020B0603020202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pr.org/2019/05/28/727528998/texas-voting-chief-who-led-botched-voter-purge-resign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naacpldf.org/wp-content/uploads/Democracy-Diminished-Redraft-D-10-7-19.pdf" TargetMode="External"/><Relationship Id="rId5" Type="http://schemas.openxmlformats.org/officeDocument/2006/relationships/hyperlink" Target="https://www.brennancenter.org/sites/default/files/analysis/Briefing_Memo_Debunking_Voter_Fraud_Myth.pdf" TargetMode="External"/><Relationship Id="rId4" Type="http://schemas.openxmlformats.org/officeDocument/2006/relationships/hyperlink" Target="https://indivisible.org/resource/protecting-voting-rights-ending-crosscheck"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Refer to facilitation guide.</a:t>
            </a:r>
            <a:endParaRPr/>
          </a:p>
          <a:p>
            <a:pPr marL="0" lvl="0" indent="0" algn="l" rtl="0">
              <a:spcBef>
                <a:spcPts val="0"/>
              </a:spcBef>
              <a:spcAft>
                <a:spcPts val="0"/>
              </a:spcAft>
              <a:buNone/>
            </a:pPr>
            <a:r>
              <a:rPr lang="en-US"/>
              <a:t>Throughout the presentation if you have any questions, please put them in the chat.  We will monitor and save time at the end of the presentation to address them.</a:t>
            </a:r>
            <a:endParaRPr/>
          </a:p>
        </p:txBody>
      </p:sp>
      <p:sp>
        <p:nvSpPr>
          <p:cNvPr id="159" name="Google Shape;15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81bb870d3e_5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81bb870d3e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a:t>Click on each candidate’s picture to hear a short campaign speech.</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73050" algn="l" rtl="0">
              <a:spcBef>
                <a:spcPts val="1000"/>
              </a:spcBef>
              <a:spcAft>
                <a:spcPts val="0"/>
              </a:spcAft>
              <a:buClr>
                <a:schemeClr val="dk1"/>
              </a:buClr>
              <a:buSzPts val="700"/>
              <a:buFont typeface="Arial"/>
              <a:buChar char="►"/>
            </a:pPr>
            <a:r>
              <a:rPr lang="en-US">
                <a:solidFill>
                  <a:schemeClr val="dk1"/>
                </a:solidFill>
              </a:rPr>
              <a:t>Many religious leaders in San Antonio encouraged voluntary integration, and in many instances, such as restaurants, business owners obliged. </a:t>
            </a:r>
            <a:endParaRPr>
              <a:solidFill>
                <a:schemeClr val="dk1"/>
              </a:solidFill>
            </a:endParaRPr>
          </a:p>
          <a:p>
            <a:pPr marL="0" lvl="0" indent="457200" algn="l" rtl="0">
              <a:spcBef>
                <a:spcPts val="1000"/>
              </a:spcBef>
              <a:spcAft>
                <a:spcPts val="0"/>
              </a:spcAft>
              <a:buClr>
                <a:schemeClr val="dk1"/>
              </a:buClr>
              <a:buSzPts val="1100"/>
              <a:buFont typeface="Arial"/>
              <a:buNone/>
            </a:pPr>
            <a:r>
              <a:rPr lang="en-US">
                <a:solidFill>
                  <a:schemeClr val="dk1"/>
                </a:solidFill>
              </a:rPr>
              <a:t>Sit-in demonstrations occurred at Joske’s and the Majestic Theater.</a:t>
            </a:r>
            <a:endParaRPr>
              <a:solidFill>
                <a:schemeClr val="dk1"/>
              </a:solidFill>
            </a:endParaRPr>
          </a:p>
          <a:p>
            <a:pPr marL="457200" lvl="0" indent="-273050" algn="l" rtl="0">
              <a:spcBef>
                <a:spcPts val="1000"/>
              </a:spcBef>
              <a:spcAft>
                <a:spcPts val="0"/>
              </a:spcAft>
              <a:buClr>
                <a:schemeClr val="dk1"/>
              </a:buClr>
              <a:buSzPts val="700"/>
              <a:buFont typeface="Arial"/>
              <a:buChar char="►"/>
            </a:pPr>
            <a:r>
              <a:rPr lang="en-US">
                <a:solidFill>
                  <a:schemeClr val="dk1"/>
                </a:solidFill>
              </a:rPr>
              <a:t>With the leadership of Harry Burns and the Reverend Claude Black, lunch counter demonstrations were set to begin on March 17, 1960 if stores did not change their segregation policies.</a:t>
            </a:r>
            <a:endParaRPr>
              <a:solidFill>
                <a:schemeClr val="dk1"/>
              </a:solidFill>
            </a:endParaRPr>
          </a:p>
          <a:p>
            <a:pPr marL="457200" lvl="0" indent="-273050" algn="l" rtl="0">
              <a:spcBef>
                <a:spcPts val="0"/>
              </a:spcBef>
              <a:spcAft>
                <a:spcPts val="0"/>
              </a:spcAft>
              <a:buClr>
                <a:schemeClr val="dk1"/>
              </a:buClr>
              <a:buSzPts val="700"/>
              <a:buFont typeface="Arial"/>
              <a:buChar char="►"/>
            </a:pPr>
            <a:r>
              <a:rPr lang="en-US">
                <a:solidFill>
                  <a:schemeClr val="dk1"/>
                </a:solidFill>
              </a:rPr>
              <a:t>The NAACP also contributed to San Antonio desegregating.</a:t>
            </a:r>
            <a:endParaRPr>
              <a:solidFill>
                <a:schemeClr val="dk1"/>
              </a:solidFill>
            </a:endParaRPr>
          </a:p>
          <a:p>
            <a:pPr marL="457200" lvl="0" indent="-273050" algn="l" rtl="0">
              <a:spcBef>
                <a:spcPts val="0"/>
              </a:spcBef>
              <a:spcAft>
                <a:spcPts val="0"/>
              </a:spcAft>
              <a:buClr>
                <a:schemeClr val="dk1"/>
              </a:buClr>
              <a:buSzPts val="700"/>
              <a:buFont typeface="Arial"/>
              <a:buChar char="►"/>
            </a:pPr>
            <a:r>
              <a:rPr lang="en-US">
                <a:solidFill>
                  <a:schemeClr val="dk1"/>
                </a:solidFill>
              </a:rPr>
              <a:t>San Antonio could have served as a model for other cities during the Civil Rights Movement, due to their non-violent tactics. </a:t>
            </a:r>
            <a:endParaRPr sz="400"/>
          </a:p>
        </p:txBody>
      </p:sp>
      <p:sp>
        <p:nvSpPr>
          <p:cNvPr id="174" name="Google Shape;17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Clr>
                <a:schemeClr val="dk1"/>
              </a:buClr>
              <a:buSzPts val="1100"/>
              <a:buFont typeface="Arial"/>
              <a:buChar char="❏"/>
            </a:pPr>
            <a:r>
              <a:rPr lang="en-US">
                <a:solidFill>
                  <a:schemeClr val="dk1"/>
                </a:solidFill>
              </a:rPr>
              <a:t>Claude Black graduated from Morehouse University with a Bachelor’s Degree in Science. </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He earned a Master’s of Divinity degree in 1943 at the Andover Newton Theological Seminary.</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was the subject of intense FBI spying within the church and without.</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was a delegate to the White House Conference on Civil Rights in 1966.</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served on the San Antonio City Council from 1973-1978 and he was the city’s first black Mayor Pro Tem.</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was appointed as a delegate to the 1995 White House Conference on Aging by President Bill Clinton.</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was the chairperson of the Social Justice Committee of Civil Rights of the American Baptist Convention.</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served as president of the Baptist Minister’s Union in San Antonio.</a:t>
            </a:r>
            <a:endParaRPr>
              <a:solidFill>
                <a:schemeClr val="dk1"/>
              </a:solidFill>
            </a:endParaRPr>
          </a:p>
          <a:p>
            <a:pPr marL="457200" lvl="0" indent="-298450" algn="l" rtl="0">
              <a:lnSpc>
                <a:spcPct val="115000"/>
              </a:lnSpc>
              <a:spcBef>
                <a:spcPts val="0"/>
              </a:spcBef>
              <a:spcAft>
                <a:spcPts val="0"/>
              </a:spcAft>
              <a:buClr>
                <a:schemeClr val="dk1"/>
              </a:buClr>
              <a:buSzPts val="1100"/>
              <a:buFont typeface="Arial"/>
              <a:buChar char="❏"/>
            </a:pPr>
            <a:r>
              <a:rPr lang="en-US">
                <a:solidFill>
                  <a:schemeClr val="dk1"/>
                </a:solidFill>
              </a:rPr>
              <a:t>Rev. Black was a warrior and fighter for the cause of human dignity.</a:t>
            </a:r>
            <a:endParaRPr sz="800"/>
          </a:p>
        </p:txBody>
      </p:sp>
      <p:sp>
        <p:nvSpPr>
          <p:cNvPr id="180" name="Google Shape;18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43181"/>
              </a:lnSpc>
              <a:spcBef>
                <a:spcPts val="0"/>
              </a:spcBef>
              <a:spcAft>
                <a:spcPts val="0"/>
              </a:spcAft>
              <a:buNone/>
            </a:pPr>
            <a:r>
              <a:rPr lang="en-US" b="1">
                <a:solidFill>
                  <a:srgbClr val="656565"/>
                </a:solidFill>
              </a:rPr>
              <a:t>Mary Lillian Andrews, a member of Alpha Kappa Alpha Sorority, Incorporated and  17-year old student at Our Lady of the Lake University wrote  letters to major San Antonio stores asking them to stop lunch counter discrimination against blacks as a way to avoid the violence and horror of lunch counter segregation activities witnessed in other cities in the Deep South. </a:t>
            </a:r>
            <a:endParaRPr b="1">
              <a:solidFill>
                <a:srgbClr val="656565"/>
              </a:solidFill>
            </a:endParaRPr>
          </a:p>
          <a:p>
            <a:pPr marL="0" lvl="0" indent="0" algn="l" rtl="0">
              <a:lnSpc>
                <a:spcPct val="143181"/>
              </a:lnSpc>
              <a:spcBef>
                <a:spcPts val="0"/>
              </a:spcBef>
              <a:spcAft>
                <a:spcPts val="0"/>
              </a:spcAft>
              <a:buNone/>
            </a:pPr>
            <a:r>
              <a:rPr lang="en-US" b="1">
                <a:solidFill>
                  <a:srgbClr val="656565"/>
                </a:solidFill>
              </a:rPr>
              <a:t> </a:t>
            </a:r>
            <a:endParaRPr b="1">
              <a:solidFill>
                <a:srgbClr val="656565"/>
              </a:solidFill>
            </a:endParaRPr>
          </a:p>
          <a:p>
            <a:pPr marL="0" lvl="0" indent="0" algn="l" rtl="0">
              <a:lnSpc>
                <a:spcPct val="143181"/>
              </a:lnSpc>
              <a:spcBef>
                <a:spcPts val="0"/>
              </a:spcBef>
              <a:spcAft>
                <a:spcPts val="0"/>
              </a:spcAft>
              <a:buNone/>
            </a:pPr>
            <a:r>
              <a:rPr lang="en-US" b="1">
                <a:solidFill>
                  <a:srgbClr val="656565"/>
                </a:solidFill>
              </a:rPr>
              <a:t>Several weeks later on March 16, 1960, seven downtown stores, including Woolworth’s, peacefully and voluntarily integrated their lunch counters.  This event marked a first for the national sit-in movement  and set a positive example for the rest of the country. The Coalition for the Woolworth Building has engaged a campaign to preserve the Woolworth Building as a national Civil Rights Site.  This effort is being led by the Conservation Society of San Antonio.</a:t>
            </a:r>
            <a:endParaRPr b="1">
              <a:solidFill>
                <a:srgbClr val="656565"/>
              </a:solidFill>
            </a:endParaRPr>
          </a:p>
          <a:p>
            <a:pPr marL="457200" lvl="0" indent="0" algn="l" rtl="0">
              <a:spcBef>
                <a:spcPts val="0"/>
              </a:spcBef>
              <a:spcAft>
                <a:spcPts val="0"/>
              </a:spcAft>
              <a:buNone/>
            </a:pPr>
            <a:endParaRPr/>
          </a:p>
          <a:p>
            <a:pPr marL="457200" lvl="0" indent="-298450" algn="l" rtl="0">
              <a:spcBef>
                <a:spcPts val="0"/>
              </a:spcBef>
              <a:spcAft>
                <a:spcPts val="0"/>
              </a:spcAft>
              <a:buSzPts val="1100"/>
              <a:buAutoNum type="arabicPeriod"/>
            </a:pPr>
            <a:r>
              <a:rPr lang="en-US"/>
              <a:t>The sit-in inspired dozen of similar demonstrations that were often met with police scrutiny, arrests and violence. </a:t>
            </a:r>
            <a:endParaRPr/>
          </a:p>
          <a:p>
            <a:pPr marL="457200" lvl="0" indent="-298450" algn="l" rtl="0">
              <a:spcBef>
                <a:spcPts val="0"/>
              </a:spcBef>
              <a:spcAft>
                <a:spcPts val="0"/>
              </a:spcAft>
              <a:buSzPts val="1100"/>
              <a:buAutoNum type="arabicPeriod"/>
            </a:pPr>
            <a:r>
              <a:rPr lang="en-US"/>
              <a:t>In San Antonio, the Woolworth Building is the site of the first successful desegregation of the lunch counter resulting from direct action, but it’s future is questionable. </a:t>
            </a:r>
            <a:endParaRPr/>
          </a:p>
          <a:p>
            <a:pPr marL="457200" lvl="0" indent="-298450" algn="l" rtl="0">
              <a:spcBef>
                <a:spcPts val="0"/>
              </a:spcBef>
              <a:spcAft>
                <a:spcPts val="0"/>
              </a:spcAft>
              <a:buSzPts val="1100"/>
              <a:buAutoNum type="arabicPeriod"/>
            </a:pPr>
            <a:r>
              <a:rPr lang="en-US"/>
              <a:t>an iconic structure built about 1921 on Alamo Plaza represents San Antonio’s leading role in the desegregation of lunch counters in 1960.</a:t>
            </a:r>
            <a:endParaRPr/>
          </a:p>
          <a:p>
            <a:pPr marL="457200" lvl="0" indent="-298450" algn="l" rtl="0">
              <a:spcBef>
                <a:spcPts val="0"/>
              </a:spcBef>
              <a:spcAft>
                <a:spcPts val="0"/>
              </a:spcAft>
              <a:buSzPts val="1100"/>
              <a:buAutoNum type="arabicPeriod"/>
            </a:pPr>
            <a:r>
              <a:rPr lang="en-US"/>
              <a:t>The preservation should stimulate a greater awareness of the importance of preserving the legacy of the modern Civil Rights era.</a:t>
            </a:r>
            <a:endParaRPr/>
          </a:p>
        </p:txBody>
      </p:sp>
      <p:sp>
        <p:nvSpPr>
          <p:cNvPr id="187" name="Google Shape;18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Notes:</a:t>
            </a:r>
            <a:endParaRPr/>
          </a:p>
          <a:p>
            <a:pPr marL="457200" lvl="0" indent="-298450" algn="l" rtl="0">
              <a:spcBef>
                <a:spcPts val="0"/>
              </a:spcBef>
              <a:spcAft>
                <a:spcPts val="0"/>
              </a:spcAft>
              <a:buSzPts val="1100"/>
              <a:buAutoNum type="arabicPeriod"/>
            </a:pPr>
            <a:r>
              <a:rPr lang="en-US"/>
              <a:t>For many African-Americans, exact birth and death dates for ancestors born during slavery are difficult to determine.</a:t>
            </a:r>
            <a:endParaRPr/>
          </a:p>
          <a:p>
            <a:pPr marL="457200" lvl="0" indent="-298450" algn="l" rtl="0">
              <a:spcBef>
                <a:spcPts val="0"/>
              </a:spcBef>
              <a:spcAft>
                <a:spcPts val="0"/>
              </a:spcAft>
              <a:buSzPts val="1100"/>
              <a:buAutoNum type="arabicPeriod"/>
            </a:pPr>
            <a:r>
              <a:rPr lang="en-US"/>
              <a:t>She was believed to be of Mexican American, African American, and Native American descent and her husband was Caucasian.</a:t>
            </a:r>
            <a:endParaRPr/>
          </a:p>
          <a:p>
            <a:pPr marL="457200" lvl="0" indent="-298450" algn="l" rtl="0">
              <a:spcBef>
                <a:spcPts val="0"/>
              </a:spcBef>
              <a:spcAft>
                <a:spcPts val="0"/>
              </a:spcAft>
              <a:buSzPts val="1100"/>
              <a:buAutoNum type="arabicPeriod"/>
            </a:pPr>
            <a:r>
              <a:rPr lang="en-US"/>
              <a:t>In Chicago her husband was still more visible, but she became very active in the workers movement after his death, and was a supporter of anarchist and anti-racist causes. She defended Sacco and Vanzetti, two Italian anarchists falsely accused of murder who were executed, and the Scottsboro Brothers, nine Black youth framed for the rape of two white women in Alabama.</a:t>
            </a:r>
            <a:endParaRPr/>
          </a:p>
          <a:p>
            <a:pPr marL="457200" lvl="0" indent="-298450" algn="l" rtl="0">
              <a:spcBef>
                <a:spcPts val="0"/>
              </a:spcBef>
              <a:spcAft>
                <a:spcPts val="0"/>
              </a:spcAft>
              <a:buSzPts val="1100"/>
              <a:buAutoNum type="arabicPeriod"/>
            </a:pPr>
            <a:endParaRPr/>
          </a:p>
        </p:txBody>
      </p:sp>
      <p:sp>
        <p:nvSpPr>
          <p:cNvPr id="196" name="Google Shape;19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Presenter’s share something they learned from the book or from research for the presentation.</a:t>
            </a:r>
            <a:endParaRPr/>
          </a:p>
          <a:p>
            <a:pPr marL="0" lvl="0" indent="0" algn="l" rtl="0">
              <a:spcBef>
                <a:spcPts val="0"/>
              </a:spcBef>
              <a:spcAft>
                <a:spcPts val="0"/>
              </a:spcAft>
              <a:buNone/>
            </a:pPr>
            <a:endParaRPr/>
          </a:p>
          <a:p>
            <a:pPr marL="0" lvl="0" indent="0" algn="l" rtl="0">
              <a:spcBef>
                <a:spcPts val="0"/>
              </a:spcBef>
              <a:spcAft>
                <a:spcPts val="0"/>
              </a:spcAft>
              <a:buNone/>
            </a:pPr>
            <a:r>
              <a:rPr lang="en-US"/>
              <a:t>Dr. Carol Anderson’s book, </a:t>
            </a:r>
            <a:r>
              <a:rPr lang="en-US" b="1" u="sng"/>
              <a:t>One Person, No Vote</a:t>
            </a:r>
            <a:r>
              <a:rPr lang="en-US"/>
              <a:t> highlights the shocking history on inequality for Voters’ rights in American History.  </a:t>
            </a:r>
            <a:endParaRPr/>
          </a:p>
          <a:p>
            <a:pPr marL="457200" lvl="0" indent="-298450" algn="l" rtl="0">
              <a:spcBef>
                <a:spcPts val="0"/>
              </a:spcBef>
              <a:spcAft>
                <a:spcPts val="0"/>
              </a:spcAft>
              <a:buSzPts val="1100"/>
              <a:buChar char="●"/>
            </a:pPr>
            <a:r>
              <a:rPr lang="en-US"/>
              <a:t>Prior to the 15th Amendment, only white men over age 21 that owned land were allowed to vote.  </a:t>
            </a:r>
            <a:endParaRPr/>
          </a:p>
          <a:p>
            <a:pPr marL="457200" lvl="0" indent="-298450" algn="l" rtl="0">
              <a:spcBef>
                <a:spcPts val="0"/>
              </a:spcBef>
              <a:spcAft>
                <a:spcPts val="0"/>
              </a:spcAft>
              <a:buSzPts val="1100"/>
              <a:buChar char="●"/>
            </a:pPr>
            <a:r>
              <a:rPr lang="en-US"/>
              <a:t>In the 14th Amendment, the U.S. Constitution grants rights to all men born or naturalized in the United States.  </a:t>
            </a:r>
            <a:endParaRPr/>
          </a:p>
          <a:p>
            <a:pPr marL="457200" lvl="0" indent="-298450" algn="l" rtl="0">
              <a:spcBef>
                <a:spcPts val="0"/>
              </a:spcBef>
              <a:spcAft>
                <a:spcPts val="0"/>
              </a:spcAft>
              <a:buSzPts val="1100"/>
              <a:buChar char="●"/>
            </a:pPr>
            <a:r>
              <a:rPr lang="en-US"/>
              <a:t>In the 15th Amendment, U.S. Constitution tried to eliminate racial barriers to voting, but many states still practiced voter discrimination.</a:t>
            </a:r>
            <a:r>
              <a:rPr lang="en-US">
                <a:solidFill>
                  <a:srgbClr val="333333"/>
                </a:solidFill>
                <a:highlight>
                  <a:srgbClr val="FFFFFF"/>
                </a:highlight>
              </a:rPr>
              <a:t>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Dr. Carol Anderson explains in great detail the various types of voter suppression tactics used over the history of injustice in America.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Examples of voter suppression tactics are Poll Tax and Literacy Tests.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The 19th Amendment allowed women the right to vote nationwide.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In 1923, Indian Citizenship Act granted Native Americans the right to vote.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In 1964, the federal Civil Rights Act was passed to allow all men and women over 21 the right to vote.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In 1965, the Voting Rights Act suspends the use of literacy tests.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The 26th Amendment in 1971 changed the minimum voting age from 21 to 18.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In 1975, the Voting Rights Act is renewed permanently banning literacy tests and requiring translated materials in areas with large populations with limited English skills.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In 1984, the federal Voting Accessibility for the Elderly and Handicapped Act requires polling places to be accessible to people with disabilities. </a:t>
            </a:r>
            <a:endParaRPr>
              <a:solidFill>
                <a:srgbClr val="333333"/>
              </a:solidFill>
              <a:highlight>
                <a:srgbClr val="FFFFFF"/>
              </a:highlight>
            </a:endParaRPr>
          </a:p>
          <a:p>
            <a:pPr marL="457200" lvl="0" indent="-298450" algn="l" rtl="0">
              <a:spcBef>
                <a:spcPts val="0"/>
              </a:spcBef>
              <a:spcAft>
                <a:spcPts val="0"/>
              </a:spcAft>
              <a:buSzPts val="1100"/>
              <a:buChar char="●"/>
            </a:pPr>
            <a:r>
              <a:rPr lang="en-US">
                <a:solidFill>
                  <a:srgbClr val="333333"/>
                </a:solidFill>
                <a:highlight>
                  <a:srgbClr val="FFFFFF"/>
                </a:highlight>
              </a:rPr>
              <a:t>Although in the 20th century U.S. Congress started trying to protect voting rights, now i</a:t>
            </a:r>
            <a:r>
              <a:rPr lang="en-US">
                <a:solidFill>
                  <a:srgbClr val="333333"/>
                </a:solidFill>
                <a:highlight>
                  <a:schemeClr val="lt1"/>
                </a:highlight>
              </a:rPr>
              <a:t>n the 21st century,</a:t>
            </a:r>
            <a:r>
              <a:rPr lang="en-US">
                <a:solidFill>
                  <a:srgbClr val="333333"/>
                </a:solidFill>
                <a:highlight>
                  <a:srgbClr val="FFFFFF"/>
                </a:highlight>
              </a:rPr>
              <a:t> we still have inequality and injustice for American voting rights.  </a:t>
            </a:r>
            <a:r>
              <a:rPr lang="en-US">
                <a:solidFill>
                  <a:schemeClr val="dk1"/>
                </a:solidFill>
              </a:rPr>
              <a:t>Barack Obama’s election as president started a cascade of events that revoked voting rights put in place from the Voting Rights Act of 1965. </a:t>
            </a:r>
            <a:endParaRPr>
              <a:solidFill>
                <a:srgbClr val="333333"/>
              </a:solidFill>
              <a:highlight>
                <a:srgbClr val="FFFFFF"/>
              </a:highlight>
            </a:endParaRPr>
          </a:p>
          <a:p>
            <a:pPr marL="0" lvl="0" indent="0" algn="l" rtl="0">
              <a:spcBef>
                <a:spcPts val="0"/>
              </a:spcBef>
              <a:spcAft>
                <a:spcPts val="0"/>
              </a:spcAft>
              <a:buNone/>
            </a:pPr>
            <a:r>
              <a:rPr lang="en-US" b="1" u="sng">
                <a:solidFill>
                  <a:schemeClr val="dk1"/>
                </a:solidFill>
              </a:rPr>
              <a:t>Question:</a:t>
            </a:r>
            <a:endParaRPr>
              <a:solidFill>
                <a:schemeClr val="dk1"/>
              </a:solidFill>
            </a:endParaRPr>
          </a:p>
          <a:p>
            <a:pPr marL="0" lvl="0" indent="0" algn="l" rtl="0">
              <a:spcBef>
                <a:spcPts val="0"/>
              </a:spcBef>
              <a:spcAft>
                <a:spcPts val="0"/>
              </a:spcAft>
              <a:buNone/>
            </a:pPr>
            <a:r>
              <a:rPr lang="en-US">
                <a:solidFill>
                  <a:schemeClr val="dk1"/>
                </a:solidFill>
              </a:rPr>
              <a:t>Does anyone know the name of the ruling that </a:t>
            </a:r>
            <a:r>
              <a:rPr lang="en-US">
                <a:solidFill>
                  <a:srgbClr val="333333"/>
                </a:solidFill>
                <a:highlight>
                  <a:srgbClr val="FFFFFF"/>
                </a:highlight>
              </a:rPr>
              <a:t>allowed districts with a history of racial discrimination to change voting requirements without approval from the Department of Justice?  </a:t>
            </a:r>
            <a:endParaRPr>
              <a:solidFill>
                <a:srgbClr val="333333"/>
              </a:solidFill>
              <a:highlight>
                <a:srgbClr val="FFFFFF"/>
              </a:highlight>
            </a:endParaRPr>
          </a:p>
          <a:p>
            <a:pPr marL="0" lvl="0" indent="0" algn="l" rtl="0">
              <a:spcBef>
                <a:spcPts val="0"/>
              </a:spcBef>
              <a:spcAft>
                <a:spcPts val="0"/>
              </a:spcAft>
              <a:buClr>
                <a:schemeClr val="dk1"/>
              </a:buClr>
              <a:buSzPts val="1100"/>
              <a:buFont typeface="Arial"/>
              <a:buNone/>
            </a:pPr>
            <a:r>
              <a:rPr lang="en-US" b="1" u="sng">
                <a:solidFill>
                  <a:srgbClr val="333333"/>
                </a:solidFill>
                <a:highlight>
                  <a:srgbClr val="FFFFFF"/>
                </a:highlight>
              </a:rPr>
              <a:t>Answer:</a:t>
            </a:r>
            <a:r>
              <a:rPr lang="en-US">
                <a:solidFill>
                  <a:srgbClr val="333333"/>
                </a:solidFill>
                <a:highlight>
                  <a:srgbClr val="FFFFFF"/>
                </a:highlight>
              </a:rPr>
              <a:t>  The Shelby ruling.</a:t>
            </a:r>
            <a:endParaRPr>
              <a:solidFill>
                <a:srgbClr val="333333"/>
              </a:solidFill>
              <a:highlight>
                <a:srgbClr val="FFFFFF"/>
              </a:highlight>
            </a:endParaRPr>
          </a:p>
          <a:p>
            <a:pPr marL="0" lvl="0" indent="0" algn="l" rtl="0">
              <a:spcBef>
                <a:spcPts val="0"/>
              </a:spcBef>
              <a:spcAft>
                <a:spcPts val="0"/>
              </a:spcAft>
              <a:buNone/>
            </a:pPr>
            <a:r>
              <a:rPr lang="en-US">
                <a:solidFill>
                  <a:srgbClr val="333333"/>
                </a:solidFill>
                <a:highlight>
                  <a:srgbClr val="FFFFFF"/>
                </a:highlight>
              </a:rPr>
              <a:t>In the next few slides, we will discuss these suppression tactics and restoration attempts in greater detail.</a:t>
            </a:r>
            <a:endParaRPr/>
          </a:p>
        </p:txBody>
      </p:sp>
      <p:sp>
        <p:nvSpPr>
          <p:cNvPr id="203" name="Google Shape;20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81bb870d3e_1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81bb870d3e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b="1"/>
              <a:t>Ask the students what is a Poll Tax is</a:t>
            </a:r>
            <a:r>
              <a:rPr lang="en-US"/>
              <a:t>? Poll Tax is a fee charged to voters before they can vote. It was designed to stop poor and minority voters from voting.</a:t>
            </a:r>
            <a:endParaRPr/>
          </a:p>
          <a:p>
            <a:pPr marL="457200" lvl="0" indent="-298450" algn="l" rtl="0">
              <a:spcBef>
                <a:spcPts val="0"/>
              </a:spcBef>
              <a:spcAft>
                <a:spcPts val="0"/>
              </a:spcAft>
              <a:buSzPts val="1100"/>
              <a:buChar char="●"/>
            </a:pPr>
            <a:r>
              <a:rPr lang="en-US" b="1"/>
              <a:t>Ask the students what is a Literacy test is</a:t>
            </a:r>
            <a:r>
              <a:rPr lang="en-US"/>
              <a:t>? Literacy tests were designed to </a:t>
            </a:r>
            <a:r>
              <a:rPr lang="en-US">
                <a:solidFill>
                  <a:schemeClr val="dk1"/>
                </a:solidFill>
              </a:rPr>
              <a:t>stop poor and minority voters from voting. Minority voters had to answer questions which White voters didn’t know the answers to.</a:t>
            </a:r>
            <a:endParaRPr>
              <a:solidFill>
                <a:schemeClr val="dk1"/>
              </a:solidFill>
            </a:endParaRPr>
          </a:p>
          <a:p>
            <a:pPr marL="457200" lvl="0" indent="-298450" algn="l" rtl="0">
              <a:spcBef>
                <a:spcPts val="0"/>
              </a:spcBef>
              <a:spcAft>
                <a:spcPts val="0"/>
              </a:spcAft>
              <a:buClr>
                <a:schemeClr val="dk1"/>
              </a:buClr>
              <a:buSzPts val="1100"/>
              <a:buChar char="●"/>
            </a:pPr>
            <a:r>
              <a:rPr lang="en-US" b="1">
                <a:solidFill>
                  <a:schemeClr val="dk1"/>
                </a:solidFill>
              </a:rPr>
              <a:t>Ask the students if they have heard of any other “tests” minority voters had to pass to vote</a:t>
            </a:r>
            <a:r>
              <a:rPr lang="en-US">
                <a:solidFill>
                  <a:schemeClr val="dk1"/>
                </a:solidFill>
              </a:rPr>
              <a:t>. Some examples of voter suppression through poll and literacy tests include: asking voters to identify how many bubbles are in a bar of soap?; how many marbles are in a jar?; asking voters to read and explain the constitution.</a:t>
            </a:r>
            <a:endParaRPr>
              <a:solidFill>
                <a:schemeClr val="dk1"/>
              </a:solidFill>
            </a:endParaRPr>
          </a:p>
          <a:p>
            <a:pPr marL="457200" lvl="0" indent="-298450" algn="l" rtl="0">
              <a:spcBef>
                <a:spcPts val="0"/>
              </a:spcBef>
              <a:spcAft>
                <a:spcPts val="0"/>
              </a:spcAft>
              <a:buSzPts val="1100"/>
              <a:buChar char="●"/>
            </a:pPr>
            <a:r>
              <a:rPr lang="en-US" b="1"/>
              <a:t>Give the students background on how these particular voter suppression antics worked</a:t>
            </a:r>
            <a:r>
              <a:rPr lang="en-US"/>
              <a:t>. For example, minority voter registration increased from 20K to 135K in Georgia just 1 year after abolition of poll tax.</a:t>
            </a:r>
            <a:endParaRPr/>
          </a:p>
          <a:p>
            <a:pPr marL="457200" lvl="0" indent="-298450" algn="l" rtl="0">
              <a:spcBef>
                <a:spcPts val="0"/>
              </a:spcBef>
              <a:spcAft>
                <a:spcPts val="0"/>
              </a:spcAft>
              <a:buSzPts val="1100"/>
              <a:buChar char="●"/>
            </a:pPr>
            <a:r>
              <a:rPr lang="en-US" b="1"/>
              <a:t>Voter suppression was a new form of slavery</a:t>
            </a:r>
            <a:r>
              <a:rPr lang="en-US"/>
              <a:t> - Some people used the payment of the poll tax as another way to keep minority people indebted to them after slavery.</a:t>
            </a:r>
            <a:endParaRPr/>
          </a:p>
          <a:p>
            <a:pPr marL="457200" lvl="0" indent="-298450" algn="l" rtl="0">
              <a:spcBef>
                <a:spcPts val="0"/>
              </a:spcBef>
              <a:spcAft>
                <a:spcPts val="0"/>
              </a:spcAft>
              <a:buSzPts val="1100"/>
              <a:buChar char="●"/>
            </a:pPr>
            <a:r>
              <a:rPr lang="en-US" b="1"/>
              <a:t>Ask the students if they know when Poll Taxes were finally made illegal?</a:t>
            </a:r>
            <a:r>
              <a:rPr lang="en-US"/>
              <a:t> Poll Tax was finally outlawed with the 24th Amendment to the Constitution stating, “</a:t>
            </a:r>
            <a:r>
              <a:rPr lang="en-US" sz="1050">
                <a:solidFill>
                  <a:srgbClr val="212121"/>
                </a:solidFill>
                <a:highlight>
                  <a:srgbClr val="F5F5F5"/>
                </a:highlight>
                <a:latin typeface="Roboto"/>
                <a:ea typeface="Roboto"/>
                <a:cs typeface="Roboto"/>
                <a:sym typeface="Roboto"/>
              </a:rPr>
              <a:t>The right of citizens of the United States to vote in any primary or other election for President or Vice President for electors for President or Vice President, or for Senator or Representative in Congress, shall not be denied or abridged by the United States or any State by reason of failure to pay any poll tax or other tax.” 24th Amendment to the Constitution was passed by Congress in 1962 and ratified by the states in 1964.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81b76669c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b="1"/>
              <a:t>U.S. Congress had to intervene to stop local and state governments from suppressing the minority vote</a:t>
            </a:r>
            <a:r>
              <a:rPr lang="en-US"/>
              <a:t>. Congress enacted several laws protecting the right to vote.</a:t>
            </a:r>
            <a:endParaRPr/>
          </a:p>
          <a:p>
            <a:pPr marL="457200" lvl="0" indent="-298450" algn="l" rtl="0">
              <a:spcBef>
                <a:spcPts val="0"/>
              </a:spcBef>
              <a:spcAft>
                <a:spcPts val="0"/>
              </a:spcAft>
              <a:buSzPts val="1100"/>
              <a:buChar char="●"/>
            </a:pPr>
            <a:r>
              <a:rPr lang="en-US" b="1"/>
              <a:t>Ask the students what the Civil Rights Act of 1957 protected?</a:t>
            </a:r>
            <a:r>
              <a:rPr lang="en-US"/>
              <a:t> - President Dwight D. Eisenhower signed the 1957 Civil Rights Act into law which created the Civil Rights Division at the Department of Justice and gave federal prosecutors the right to go to court to enjoin cities and states from interfering with voting rights.</a:t>
            </a:r>
            <a:endParaRPr/>
          </a:p>
          <a:p>
            <a:pPr marL="457200" lvl="0" indent="-298450" algn="l" rtl="0">
              <a:spcBef>
                <a:spcPts val="0"/>
              </a:spcBef>
              <a:spcAft>
                <a:spcPts val="0"/>
              </a:spcAft>
              <a:buSzPts val="1100"/>
              <a:buChar char="●"/>
            </a:pPr>
            <a:r>
              <a:rPr lang="en-US" b="1"/>
              <a:t>Ask the students what the Voting Rights Act of 1965 protected?</a:t>
            </a:r>
            <a:r>
              <a:rPr lang="en-US"/>
              <a:t> - President Lyndon B. Johnson signed the 1965 Voting Rights Act which placed the burden on the city to prove its actions weren’t discriminatory; cities and states could not change the voting laws without preclearance from government</a:t>
            </a:r>
            <a:endParaRPr/>
          </a:p>
          <a:p>
            <a:pPr marL="0" lvl="0" indent="0" algn="l" rtl="0">
              <a:spcBef>
                <a:spcPts val="0"/>
              </a:spcBef>
              <a:spcAft>
                <a:spcPts val="0"/>
              </a:spcAft>
              <a:buNone/>
            </a:pPr>
            <a:r>
              <a:rPr lang="en-US"/>
              <a:t>	This law was needed in response to Mississippi diluting the votes of minority citizens by erasing district boundaries.  This action later became to be known as gerrymandering.</a:t>
            </a:r>
            <a:endParaRPr/>
          </a:p>
          <a:p>
            <a:pPr marL="457200" lvl="0" indent="-298450" algn="l" rtl="0">
              <a:spcBef>
                <a:spcPts val="0"/>
              </a:spcBef>
              <a:spcAft>
                <a:spcPts val="0"/>
              </a:spcAft>
              <a:buSzPts val="1100"/>
              <a:buChar char="●"/>
            </a:pPr>
            <a:r>
              <a:rPr lang="en-US" b="1"/>
              <a:t>Ask the students if minority voters have the protections today set forth in the Civil Right Act of 1957 and the Voting Rights Act of 1965? NO! </a:t>
            </a:r>
            <a:r>
              <a:rPr lang="en-US"/>
              <a:t>BUT In 2013, the Supreme Court ruled in </a:t>
            </a:r>
            <a:r>
              <a:rPr lang="en-US" b="1" u="sng"/>
              <a:t>Shelby County, Alabama v. Holder</a:t>
            </a:r>
            <a:r>
              <a:rPr lang="en-US"/>
              <a:t> that cities and states no longer had to get “preclearance” before changing local voting laws. This decision allowed local jurisdiction to close polling places in minority communities and enact other rules that made it harder to vote.  The 2016 presidential election was the first national elections since the Voting Right Act was gutted and millions of voters were removed from the voting rolls. </a:t>
            </a:r>
            <a:endParaRPr/>
          </a:p>
          <a:p>
            <a:pPr marL="457200" lvl="0" indent="-298450" algn="l" rtl="0">
              <a:spcBef>
                <a:spcPts val="0"/>
              </a:spcBef>
              <a:spcAft>
                <a:spcPts val="0"/>
              </a:spcAft>
              <a:buSzPts val="1100"/>
              <a:buChar char="●"/>
            </a:pPr>
            <a:r>
              <a:rPr lang="en-US" b="1"/>
              <a:t>Ask the students what forms of voter suppression exists today as a result of the gutting on the Voting Rights Act</a:t>
            </a:r>
            <a:r>
              <a:rPr lang="en-US"/>
              <a:t>. See how many forms of suppression they know before you show them the next slide.</a:t>
            </a:r>
            <a:endParaRPr/>
          </a:p>
        </p:txBody>
      </p:sp>
      <p:sp>
        <p:nvSpPr>
          <p:cNvPr id="217" name="Google Shape;217;g81b76669ce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81b22c1899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81b22c189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b="1"/>
              <a:t>Ask the students to define Gerrymandering</a:t>
            </a:r>
            <a:r>
              <a:rPr lang="en-US"/>
              <a:t> - Gerrymandering is the act of carving up voting districts so that it gives one political party an advantage over the other. </a:t>
            </a:r>
            <a:endParaRPr/>
          </a:p>
          <a:p>
            <a:pPr marL="457200" lvl="0" indent="-298450" algn="l" rtl="0">
              <a:spcBef>
                <a:spcPts val="0"/>
              </a:spcBef>
              <a:spcAft>
                <a:spcPts val="0"/>
              </a:spcAft>
              <a:buSzPts val="1100"/>
              <a:buChar char="●"/>
            </a:pPr>
            <a:r>
              <a:rPr lang="en-US" b="1"/>
              <a:t>Click the Gerrymandering link to see an example of Gerrymandering in Texas.</a:t>
            </a:r>
            <a:endParaRPr b="1"/>
          </a:p>
          <a:p>
            <a:pPr marL="457200" lvl="0" indent="-298450" algn="l" rtl="0">
              <a:spcBef>
                <a:spcPts val="0"/>
              </a:spcBef>
              <a:spcAft>
                <a:spcPts val="0"/>
              </a:spcAft>
              <a:buSzPts val="1100"/>
              <a:buChar char="●"/>
            </a:pPr>
            <a:r>
              <a:rPr lang="en-US" b="1"/>
              <a:t>Ask the students what are Voter Purgers?</a:t>
            </a:r>
            <a:r>
              <a:rPr lang="en-US"/>
              <a:t> - Voter purges are when states remove voters from the voter rolls because they didn’t vote in past elections or did not respond to mailings asking if their addresses have changed. This year, Texas Secretary of State tried to remove 90,000 people from the voter rolls alleging they were illegal. A federal judge stopped it. Instructor can get more information here: </a:t>
            </a:r>
            <a:r>
              <a:rPr lang="en-US" u="sng">
                <a:solidFill>
                  <a:schemeClr val="hlink"/>
                </a:solidFill>
                <a:hlinkClick r:id="rId3"/>
              </a:rPr>
              <a:t>https://www.npr.org/2019/05/28/727528998/texas-voting-chief-who-led-botched-voter-purge-resigns</a:t>
            </a:r>
            <a:r>
              <a:rPr lang="en-US"/>
              <a:t>.  </a:t>
            </a:r>
            <a:endParaRPr/>
          </a:p>
          <a:p>
            <a:pPr marL="457200" lvl="0" indent="-298450" algn="l" rtl="0">
              <a:spcBef>
                <a:spcPts val="0"/>
              </a:spcBef>
              <a:spcAft>
                <a:spcPts val="0"/>
              </a:spcAft>
              <a:buSzPts val="1100"/>
              <a:buChar char="●"/>
            </a:pPr>
            <a:r>
              <a:rPr lang="en-US" b="1"/>
              <a:t>Show students the graph of the effects of voter purges in the U.S. by clicking on the Voter Purges link.</a:t>
            </a:r>
            <a:r>
              <a:rPr lang="en-US"/>
              <a:t> </a:t>
            </a:r>
            <a:endParaRPr/>
          </a:p>
          <a:p>
            <a:pPr marL="457200" lvl="0" indent="-298450" algn="l" rtl="0">
              <a:spcBef>
                <a:spcPts val="0"/>
              </a:spcBef>
              <a:spcAft>
                <a:spcPts val="0"/>
              </a:spcAft>
              <a:buSzPts val="1100"/>
              <a:buChar char="●"/>
            </a:pPr>
            <a:r>
              <a:rPr lang="en-US" b="1"/>
              <a:t>Exact Match and Crosscheck</a:t>
            </a:r>
            <a:r>
              <a:rPr lang="en-US"/>
              <a:t> - This system was created in Kansas and used to </a:t>
            </a:r>
            <a:r>
              <a:rPr lang="en-US">
                <a:solidFill>
                  <a:schemeClr val="dk1"/>
                </a:solidFill>
              </a:rPr>
              <a:t>purge voters from the rolls if the voters’ names were similar, alleging duplicate people, or if the voter moved between elections, alleging duplicate registrations.  The instructor can find more information about Crosscheck here: </a:t>
            </a:r>
            <a:r>
              <a:rPr lang="en-US" u="sng">
                <a:solidFill>
                  <a:schemeClr val="hlink"/>
                </a:solidFill>
                <a:hlinkClick r:id="rId4"/>
              </a:rPr>
              <a:t>https://indivisible.org/resource/protecting-voting-rights-ending-crosscheck</a:t>
            </a:r>
            <a:r>
              <a:rPr lang="en-US">
                <a:solidFill>
                  <a:schemeClr val="dk1"/>
                </a:solidFill>
              </a:rPr>
              <a:t>. </a:t>
            </a:r>
            <a:endParaRPr>
              <a:solidFill>
                <a:schemeClr val="dk1"/>
              </a:solidFill>
            </a:endParaRPr>
          </a:p>
          <a:p>
            <a:pPr marL="457200" lvl="0" indent="-298450" algn="l" rtl="0">
              <a:spcBef>
                <a:spcPts val="0"/>
              </a:spcBef>
              <a:spcAft>
                <a:spcPts val="0"/>
              </a:spcAft>
              <a:buSzPts val="1100"/>
              <a:buChar char="●"/>
            </a:pPr>
            <a:r>
              <a:rPr lang="en-US" b="1">
                <a:solidFill>
                  <a:schemeClr val="dk1"/>
                </a:solidFill>
              </a:rPr>
              <a:t>Show the students the graphic of example of errors made by Crosscheck by clicking the Exact Match and Crosscheck link.</a:t>
            </a:r>
            <a:endParaRPr b="1">
              <a:solidFill>
                <a:schemeClr val="dk1"/>
              </a:solidFill>
            </a:endParaRPr>
          </a:p>
          <a:p>
            <a:pPr marL="457200" lvl="0" indent="-298450" algn="l" rtl="0">
              <a:spcBef>
                <a:spcPts val="0"/>
              </a:spcBef>
              <a:spcAft>
                <a:spcPts val="0"/>
              </a:spcAft>
              <a:buClr>
                <a:schemeClr val="dk1"/>
              </a:buClr>
              <a:buSzPts val="1100"/>
              <a:buChar char="●"/>
            </a:pPr>
            <a:r>
              <a:rPr lang="en-US" b="1">
                <a:solidFill>
                  <a:schemeClr val="dk1"/>
                </a:solidFill>
              </a:rPr>
              <a:t>Poll Closures in Minority Neighborhoods </a:t>
            </a:r>
            <a:r>
              <a:rPr lang="en-US">
                <a:solidFill>
                  <a:schemeClr val="dk1"/>
                </a:solidFill>
              </a:rPr>
              <a:t>- Since </a:t>
            </a:r>
            <a:r>
              <a:rPr lang="en-US" b="1" u="sng">
                <a:solidFill>
                  <a:schemeClr val="dk1"/>
                </a:solidFill>
              </a:rPr>
              <a:t>Shelby v. Holde</a:t>
            </a:r>
            <a:r>
              <a:rPr lang="en-US">
                <a:solidFill>
                  <a:schemeClr val="dk1"/>
                </a:solidFill>
              </a:rPr>
              <a:t>r, city and state governments have closed polling places, where people go to vote, in minority neighborhoods at alarming rates to make it more difficult for minority voters, who often don’t have transportation, to vote. </a:t>
            </a:r>
            <a:endParaRPr>
              <a:solidFill>
                <a:schemeClr val="dk1"/>
              </a:solidFill>
            </a:endParaRPr>
          </a:p>
          <a:p>
            <a:pPr marL="457200" lvl="0" indent="-298450" algn="l" rtl="0">
              <a:spcBef>
                <a:spcPts val="0"/>
              </a:spcBef>
              <a:spcAft>
                <a:spcPts val="0"/>
              </a:spcAft>
              <a:buSzPts val="1100"/>
              <a:buChar char="●"/>
            </a:pPr>
            <a:r>
              <a:rPr lang="en-US" b="1">
                <a:solidFill>
                  <a:schemeClr val="dk1"/>
                </a:solidFill>
              </a:rPr>
              <a:t>Show students the graphic of the number of poll closures in the South by clicking on the Poll Closure in Minority Neighborhoods link.</a:t>
            </a:r>
            <a:endParaRPr b="1">
              <a:solidFill>
                <a:schemeClr val="dk1"/>
              </a:solidFill>
            </a:endParaRPr>
          </a:p>
          <a:p>
            <a:pPr marL="457200" lvl="0" indent="-298450" algn="l" rtl="0">
              <a:spcBef>
                <a:spcPts val="0"/>
              </a:spcBef>
              <a:spcAft>
                <a:spcPts val="0"/>
              </a:spcAft>
              <a:buSzPts val="1100"/>
              <a:buChar char="●"/>
            </a:pPr>
            <a:r>
              <a:rPr lang="en-US" b="1"/>
              <a:t>Unwarranted Claims of Voter Fraud</a:t>
            </a:r>
            <a:r>
              <a:rPr lang="en-US"/>
              <a:t> - Some public officials make allegations of people voting twice or voting illegally to build distrust in the election. The Brennan Center for Justice found there is between 0.0003 percent and 0.0025 percent of voter fraud. Instructor can get more information here: </a:t>
            </a:r>
            <a:r>
              <a:rPr lang="en-US" u="sng">
                <a:solidFill>
                  <a:schemeClr val="hlink"/>
                </a:solidFill>
                <a:hlinkClick r:id="rId5"/>
              </a:rPr>
              <a:t>https://www.brennancenter.org/sites/default/files/analysis/Briefing_Memo_Debunking_Voter_Fraud_Myth.pdf</a:t>
            </a:r>
            <a:endParaRPr/>
          </a:p>
          <a:p>
            <a:pPr marL="457200" lvl="0" indent="-298450" algn="l" rtl="0">
              <a:spcBef>
                <a:spcPts val="0"/>
              </a:spcBef>
              <a:spcAft>
                <a:spcPts val="0"/>
              </a:spcAft>
              <a:buSzPts val="1100"/>
              <a:buChar char="●"/>
            </a:pPr>
            <a:r>
              <a:rPr lang="en-US" b="1"/>
              <a:t>Show the students the statistics of the number of Voter Fraud Cases in Texas by clicking on the link.</a:t>
            </a:r>
            <a:endParaRPr b="1"/>
          </a:p>
          <a:p>
            <a:pPr marL="457200" lvl="0" indent="-298450" algn="l" rtl="0">
              <a:spcBef>
                <a:spcPts val="0"/>
              </a:spcBef>
              <a:spcAft>
                <a:spcPts val="0"/>
              </a:spcAft>
              <a:buSzPts val="1100"/>
              <a:buChar char="●"/>
            </a:pPr>
            <a:r>
              <a:rPr lang="en-US">
                <a:solidFill>
                  <a:schemeClr val="dk1"/>
                </a:solidFill>
              </a:rPr>
              <a:t>Voter Fraud: Investigations only showed 31 cases of voter impersonation out of the 1 billion votes nationwide.  This proves all claims of voter fraud were themselves fraudulent.</a:t>
            </a:r>
            <a:endParaRPr b="1"/>
          </a:p>
          <a:p>
            <a:pPr marL="457200" lvl="0" indent="-298450" algn="l" rtl="0">
              <a:spcBef>
                <a:spcPts val="0"/>
              </a:spcBef>
              <a:spcAft>
                <a:spcPts val="0"/>
              </a:spcAft>
              <a:buSzPts val="1100"/>
              <a:buChar char="●"/>
            </a:pPr>
            <a:r>
              <a:rPr lang="en-US" b="1"/>
              <a:t>Disenfranchisement of Felons who Served their Time - </a:t>
            </a:r>
            <a:r>
              <a:rPr lang="en-US"/>
              <a:t>Some state prohibit people with felony convictions from voting, even after they have served their time.In 2018, Florida voters approved a referendum to restore the rights of voters with felony records. Then the Governor issued a rule that all prior fines had to be paid before those with felony records could vote, which rule was upheld by the Supreme Court in 2020. In response, billionaire Michael Bloomberg paid the fines of 32,000 former felons so they could vote. </a:t>
            </a:r>
            <a:endParaRPr/>
          </a:p>
          <a:p>
            <a:pPr marL="457200" lvl="0" indent="-298450" algn="l" rtl="0">
              <a:spcBef>
                <a:spcPts val="0"/>
              </a:spcBef>
              <a:spcAft>
                <a:spcPts val="0"/>
              </a:spcAft>
              <a:buSzPts val="1100"/>
              <a:buChar char="●"/>
            </a:pPr>
            <a:r>
              <a:rPr lang="en-US" b="1"/>
              <a:t>Show students the graphic by clicking on the Disenfranchisement of Felons link.</a:t>
            </a:r>
            <a:endParaRPr b="1"/>
          </a:p>
          <a:p>
            <a:pPr marL="457200" lvl="0" indent="-298450" algn="l" rtl="0">
              <a:spcBef>
                <a:spcPts val="0"/>
              </a:spcBef>
              <a:spcAft>
                <a:spcPts val="0"/>
              </a:spcAft>
              <a:buSzPts val="1100"/>
              <a:buChar char="●"/>
            </a:pPr>
            <a:r>
              <a:rPr lang="en-US" b="1" u="sng"/>
              <a:t>Citizens United</a:t>
            </a:r>
            <a:r>
              <a:rPr lang="en-US" b="1"/>
              <a:t> - </a:t>
            </a:r>
            <a:r>
              <a:rPr lang="en-US" b="1" u="sng"/>
              <a:t>Citizens United v. Federal Election Commission</a:t>
            </a:r>
            <a:r>
              <a:rPr lang="en-US"/>
              <a:t> is a Supreme Court decision which allowed corporations, political action committees, unions, etc to make political contributions. This decision has allowed unlimited funds into political campaigns which dilute the power and voice of the individual voter. </a:t>
            </a:r>
            <a:endParaRPr/>
          </a:p>
          <a:p>
            <a:pPr marL="457200" lvl="0" indent="-298450" algn="l" rtl="0">
              <a:spcBef>
                <a:spcPts val="0"/>
              </a:spcBef>
              <a:spcAft>
                <a:spcPts val="0"/>
              </a:spcAft>
              <a:buSzPts val="1100"/>
              <a:buChar char="●"/>
            </a:pPr>
            <a:r>
              <a:rPr lang="en-US"/>
              <a:t>Sh</a:t>
            </a:r>
            <a:r>
              <a:rPr lang="en-US" b="1"/>
              <a:t>ow the students the chart on the effects of </a:t>
            </a:r>
            <a:r>
              <a:rPr lang="en-US" b="1" u="sng"/>
              <a:t>Citizens United</a:t>
            </a:r>
            <a:r>
              <a:rPr lang="en-US" b="1"/>
              <a:t> by clicking on the Citizens United Link.</a:t>
            </a:r>
            <a:endParaRPr b="1"/>
          </a:p>
          <a:p>
            <a:pPr marL="457200" lvl="0" indent="-298450" algn="l" rtl="0">
              <a:spcBef>
                <a:spcPts val="0"/>
              </a:spcBef>
              <a:spcAft>
                <a:spcPts val="0"/>
              </a:spcAft>
              <a:buSzPts val="1100"/>
              <a:buChar char="●"/>
            </a:pPr>
            <a:r>
              <a:rPr lang="en-US" b="1"/>
              <a:t>Voter ID Laws</a:t>
            </a:r>
            <a:r>
              <a:rPr lang="en-US"/>
              <a:t> - Laws enacted to require voters to have a certain form of identification before they can vote.</a:t>
            </a:r>
            <a:endParaRPr/>
          </a:p>
          <a:p>
            <a:pPr marL="457200" lvl="0" indent="-298450" algn="l" rtl="0">
              <a:spcBef>
                <a:spcPts val="0"/>
              </a:spcBef>
              <a:spcAft>
                <a:spcPts val="0"/>
              </a:spcAft>
              <a:buSzPts val="1100"/>
              <a:buChar char="●"/>
            </a:pPr>
            <a:r>
              <a:rPr lang="en-US" b="1">
                <a:solidFill>
                  <a:schemeClr val="dk1"/>
                </a:solidFill>
              </a:rPr>
              <a:t>Ask the students what types of ID are allowed to vote in Texas?</a:t>
            </a:r>
            <a:r>
              <a:rPr lang="en-US">
                <a:solidFill>
                  <a:schemeClr val="dk1"/>
                </a:solidFill>
              </a:rPr>
              <a:t> </a:t>
            </a:r>
            <a:r>
              <a:rPr lang="en-US" b="1">
                <a:solidFill>
                  <a:schemeClr val="dk1"/>
                </a:solidFill>
              </a:rPr>
              <a:t>Click on the Voter ID laws link to find the answer.</a:t>
            </a:r>
            <a:r>
              <a:rPr lang="en-US">
                <a:solidFill>
                  <a:schemeClr val="dk1"/>
                </a:solidFill>
              </a:rPr>
              <a:t>   </a:t>
            </a:r>
            <a:endParaRPr>
              <a:solidFill>
                <a:schemeClr val="dk1"/>
              </a:solidFill>
            </a:endParaRPr>
          </a:p>
          <a:p>
            <a:pPr marL="457200" lvl="0" indent="-298450" algn="l" rtl="0">
              <a:spcBef>
                <a:spcPts val="0"/>
              </a:spcBef>
              <a:spcAft>
                <a:spcPts val="0"/>
              </a:spcAft>
              <a:buSzPts val="1100"/>
              <a:buChar char="●"/>
            </a:pPr>
            <a:r>
              <a:rPr lang="en-US" b="1">
                <a:solidFill>
                  <a:schemeClr val="dk1"/>
                </a:solidFill>
              </a:rPr>
              <a:t>Ask the students which populations they think are affected by Voter ID laws?</a:t>
            </a:r>
            <a:r>
              <a:rPr lang="en-US">
                <a:solidFill>
                  <a:schemeClr val="dk1"/>
                </a:solidFill>
              </a:rPr>
              <a:t> Young, elderly, poor and minority communities.</a:t>
            </a:r>
            <a:endParaRPr>
              <a:solidFill>
                <a:schemeClr val="dk1"/>
              </a:solidFill>
            </a:endParaRPr>
          </a:p>
          <a:p>
            <a:pPr marL="457200" lvl="0" indent="-298450" algn="l" rtl="0">
              <a:spcBef>
                <a:spcPts val="0"/>
              </a:spcBef>
              <a:spcAft>
                <a:spcPts val="0"/>
              </a:spcAft>
              <a:buSzPts val="1100"/>
              <a:buChar char="●"/>
            </a:pPr>
            <a:r>
              <a:rPr lang="en-US">
                <a:solidFill>
                  <a:schemeClr val="dk1"/>
                </a:solidFill>
              </a:rPr>
              <a:t>Although in Texas after 10/1/20 you can still use the ID without the star to vote, you cannot use it for any federal ID requirements.  If this was an reason to hinder voting in TX how many people would be able to vote today?</a:t>
            </a:r>
            <a:endParaRPr>
              <a:solidFill>
                <a:schemeClr val="dk1"/>
              </a:solidFill>
            </a:endParaRPr>
          </a:p>
          <a:p>
            <a:pPr marL="457200" lvl="0" indent="-298450" algn="l" rtl="0">
              <a:spcBef>
                <a:spcPts val="0"/>
              </a:spcBef>
              <a:spcAft>
                <a:spcPts val="0"/>
              </a:spcAft>
              <a:buSzPts val="1100"/>
              <a:buChar char="●"/>
            </a:pPr>
            <a:r>
              <a:rPr lang="en-US">
                <a:solidFill>
                  <a:schemeClr val="dk1"/>
                </a:solidFill>
              </a:rPr>
              <a:t>In Marion County, a birth certificate is needed to get a Driver’s license or state id.  However, the health department requires a driver’s license as proof of identification to get a copy of birth certificate.</a:t>
            </a:r>
            <a:endParaRPr/>
          </a:p>
          <a:p>
            <a:pPr marL="457200" lvl="0" indent="-298450" algn="l" rtl="0">
              <a:spcBef>
                <a:spcPts val="0"/>
              </a:spcBef>
              <a:spcAft>
                <a:spcPts val="0"/>
              </a:spcAft>
              <a:buSzPts val="1100"/>
              <a:buChar char="●"/>
            </a:pPr>
            <a:r>
              <a:rPr lang="en-US"/>
              <a:t>Instructor can get more information about the impact of voter suppression in each state here: </a:t>
            </a:r>
            <a:r>
              <a:rPr lang="en-US" u="sng">
                <a:solidFill>
                  <a:schemeClr val="hlink"/>
                </a:solidFill>
                <a:hlinkClick r:id="rId6"/>
              </a:rPr>
              <a:t>https://www.naacpldf.org/wp-content/uploads/Democracy-Diminished-Redraft-D-10-7-19.pdf</a:t>
            </a:r>
            <a:endParaRPr/>
          </a:p>
          <a:p>
            <a:pPr marL="457200" lvl="0" indent="-298450" algn="l" rtl="0">
              <a:spcBef>
                <a:spcPts val="0"/>
              </a:spcBef>
              <a:spcAft>
                <a:spcPts val="0"/>
              </a:spcAft>
              <a:buSzPts val="1100"/>
              <a:buChar char="●"/>
            </a:pPr>
            <a:r>
              <a:rPr lang="en-US" b="1"/>
              <a:t>Voter ID laws</a:t>
            </a:r>
            <a:r>
              <a:rPr lang="en-US"/>
              <a:t> - Poll Closures: Ohio allocated only 1 polling station per county for early voting. Goal is to block as many people from voting by any means necessary</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81b76669ce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81b76669c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Provide results from earlier vote with explanation of suppression tactics used.</a:t>
            </a:r>
            <a:endParaRPr/>
          </a:p>
          <a:p>
            <a:pPr marL="0" lvl="0" indent="0" algn="l" rtl="0">
              <a:spcBef>
                <a:spcPts val="0"/>
              </a:spcBef>
              <a:spcAft>
                <a:spcPts val="0"/>
              </a:spcAft>
              <a:buNone/>
            </a:pPr>
            <a:endParaRPr/>
          </a:p>
          <a:p>
            <a:pPr marL="457200" lvl="0" indent="-298450" algn="l" rtl="0">
              <a:spcBef>
                <a:spcPts val="0"/>
              </a:spcBef>
              <a:spcAft>
                <a:spcPts val="0"/>
              </a:spcAft>
              <a:buSzPts val="1100"/>
              <a:buChar char="●"/>
            </a:pPr>
            <a:r>
              <a:rPr lang="en-US"/>
              <a:t>Show the results on screen share to everyone.</a:t>
            </a:r>
            <a:endParaRPr/>
          </a:p>
          <a:p>
            <a:pPr marL="457200" lvl="0" indent="-298450" algn="l" rtl="0">
              <a:spcBef>
                <a:spcPts val="0"/>
              </a:spcBef>
              <a:spcAft>
                <a:spcPts val="0"/>
              </a:spcAft>
              <a:buSzPts val="1100"/>
              <a:buChar char="●"/>
            </a:pPr>
            <a:r>
              <a:rPr lang="en-US">
                <a:solidFill>
                  <a:schemeClr val="dk1"/>
                </a:solidFill>
              </a:rPr>
              <a:t>Questions for the students: Do you think the election was fair?</a:t>
            </a:r>
            <a:endParaRPr>
              <a:solidFill>
                <a:schemeClr val="dk1"/>
              </a:solidFill>
            </a:endParaRPr>
          </a:p>
          <a:p>
            <a:pPr marL="45720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81b76669ce_0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81b76669c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9b62ea481a_9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9b62ea481a_9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Provide new results without any suppression tactics.</a:t>
            </a:r>
            <a:endParaRPr/>
          </a:p>
          <a:p>
            <a:pPr marL="457200" lvl="0" indent="-298450" algn="l" rtl="0">
              <a:spcBef>
                <a:spcPts val="0"/>
              </a:spcBef>
              <a:spcAft>
                <a:spcPts val="0"/>
              </a:spcAft>
              <a:buSzPts val="1100"/>
              <a:buChar char="●"/>
            </a:pPr>
            <a:r>
              <a:rPr lang="en-US"/>
              <a:t>Show the results on screen share to everyone.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
        <p:cNvGrpSpPr/>
        <p:nvPr/>
      </p:nvGrpSpPr>
      <p:grpSpPr>
        <a:xfrm>
          <a:off x="0" y="0"/>
          <a:ext cx="0" cy="0"/>
          <a:chOff x="0" y="0"/>
          <a:chExt cx="0" cy="0"/>
        </a:xfrm>
      </p:grpSpPr>
      <p:grpSp>
        <p:nvGrpSpPr>
          <p:cNvPr id="23" name="Google Shape;23;p2"/>
          <p:cNvGrpSpPr/>
          <p:nvPr/>
        </p:nvGrpSpPr>
        <p:grpSpPr>
          <a:xfrm>
            <a:off x="0" y="-8467"/>
            <a:ext cx="12192000" cy="6866467"/>
            <a:chOff x="0" y="-8467"/>
            <a:chExt cx="12192000" cy="6866467"/>
          </a:xfrm>
        </p:grpSpPr>
        <p:cxnSp>
          <p:nvCxnSpPr>
            <p:cNvPr id="24" name="Google Shape;24;p2"/>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5" name="Google Shape;25;p2"/>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6" name="Google Shape;26;p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7" name="Google Shape;27;p2"/>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2"/>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0" name="Google Shape;30;p2"/>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1" name="Google Shape;31;p2"/>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2" name="Google Shape;32;p2"/>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36" name="Google Shape;36;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2" name="Google Shape;42;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4"/>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48" name="Google Shape;48;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4" name="Google Shape;54;p5"/>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5" name="Google Shape;55;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6"/>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1" name="Google Shape;61;p6"/>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2" name="Google Shape;62;p6"/>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3" name="Google Shape;63;p6"/>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4" name="Google Shape;64;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9" name="Google Shape;79;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0" name="Google Shape;80;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0"/>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86" name="Google Shape;86;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7" name="Google Shape;87;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0"/>
        <p:cNvGrpSpPr/>
        <p:nvPr/>
      </p:nvGrpSpPr>
      <p:grpSpPr>
        <a:xfrm>
          <a:off x="0" y="0"/>
          <a:ext cx="0" cy="0"/>
          <a:chOff x="0" y="0"/>
          <a:chExt cx="0" cy="0"/>
        </a:xfrm>
      </p:grpSpPr>
      <p:sp>
        <p:nvSpPr>
          <p:cNvPr id="91" name="Google Shape;91;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3" name="Google Shape;93;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9" name="Google Shape;99;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0" name="Google Shape;100;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
        <p:nvSpPr>
          <p:cNvPr id="104" name="Google Shape;104;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8" name="Google Shape;108;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4" name="Google Shape;114;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5" name="Google Shape;115;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8" name="Google Shape;118;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
        <p:nvSpPr>
          <p:cNvPr id="119" name="Google Shape;119;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0"/>
        <p:cNvGrpSpPr/>
        <p:nvPr/>
      </p:nvGrpSpPr>
      <p:grpSpPr>
        <a:xfrm>
          <a:off x="0" y="0"/>
          <a:ext cx="0" cy="0"/>
          <a:chOff x="0" y="0"/>
          <a:chExt cx="0" cy="0"/>
        </a:xfrm>
      </p:grpSpPr>
      <p:sp>
        <p:nvSpPr>
          <p:cNvPr id="121" name="Google Shape;121;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3" name="Google Shape;123;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4" name="Google Shape;124;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6"/>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0" name="Google Shape;130;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6" name="Google Shape;136;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139"/>
        <p:cNvGrpSpPr/>
        <p:nvPr/>
      </p:nvGrpSpPr>
      <p:grpSpPr>
        <a:xfrm>
          <a:off x="0" y="0"/>
          <a:ext cx="0" cy="0"/>
          <a:chOff x="0" y="0"/>
          <a:chExt cx="0" cy="0"/>
        </a:xfrm>
      </p:grpSpPr>
      <p:sp>
        <p:nvSpPr>
          <p:cNvPr id="140" name="Google Shape;140;p18"/>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1" name="Google Shape;141;p18"/>
          <p:cNvSpPr/>
          <p:nvPr/>
        </p:nvSpPr>
        <p:spPr>
          <a:xfrm>
            <a:off x="0" y="0"/>
            <a:ext cx="12192000" cy="33561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2" name="Google Shape;142;p18"/>
          <p:cNvSpPr txBox="1">
            <a:spLocks noGrp="1"/>
          </p:cNvSpPr>
          <p:nvPr>
            <p:ph type="title"/>
          </p:nvPr>
        </p:nvSpPr>
        <p:spPr>
          <a:xfrm>
            <a:off x="415600" y="410433"/>
            <a:ext cx="9912900" cy="1227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1"/>
              </a:buClr>
              <a:buSzPts val="4000"/>
              <a:buNone/>
              <a:defRPr sz="4000">
                <a:solidFill>
                  <a:schemeClr val="lt1"/>
                </a:solidFill>
              </a:defRPr>
            </a:lvl1pPr>
            <a:lvl2pPr lvl="1" algn="l">
              <a:lnSpc>
                <a:spcPct val="100000"/>
              </a:lnSpc>
              <a:spcBef>
                <a:spcPts val="0"/>
              </a:spcBef>
              <a:spcAft>
                <a:spcPts val="0"/>
              </a:spcAft>
              <a:buClr>
                <a:schemeClr val="lt1"/>
              </a:buClr>
              <a:buSzPts val="4000"/>
              <a:buNone/>
              <a:defRPr sz="4000">
                <a:solidFill>
                  <a:schemeClr val="lt1"/>
                </a:solidFill>
              </a:defRPr>
            </a:lvl2pPr>
            <a:lvl3pPr lvl="2" algn="l">
              <a:lnSpc>
                <a:spcPct val="100000"/>
              </a:lnSpc>
              <a:spcBef>
                <a:spcPts val="0"/>
              </a:spcBef>
              <a:spcAft>
                <a:spcPts val="0"/>
              </a:spcAft>
              <a:buClr>
                <a:schemeClr val="lt1"/>
              </a:buClr>
              <a:buSzPts val="4000"/>
              <a:buNone/>
              <a:defRPr sz="4000">
                <a:solidFill>
                  <a:schemeClr val="lt1"/>
                </a:solidFill>
              </a:defRPr>
            </a:lvl3pPr>
            <a:lvl4pPr lvl="3" algn="l">
              <a:lnSpc>
                <a:spcPct val="100000"/>
              </a:lnSpc>
              <a:spcBef>
                <a:spcPts val="0"/>
              </a:spcBef>
              <a:spcAft>
                <a:spcPts val="0"/>
              </a:spcAft>
              <a:buClr>
                <a:schemeClr val="lt1"/>
              </a:buClr>
              <a:buSzPts val="4000"/>
              <a:buNone/>
              <a:defRPr sz="4000">
                <a:solidFill>
                  <a:schemeClr val="lt1"/>
                </a:solidFill>
              </a:defRPr>
            </a:lvl4pPr>
            <a:lvl5pPr lvl="4" algn="l">
              <a:lnSpc>
                <a:spcPct val="100000"/>
              </a:lnSpc>
              <a:spcBef>
                <a:spcPts val="0"/>
              </a:spcBef>
              <a:spcAft>
                <a:spcPts val="0"/>
              </a:spcAft>
              <a:buClr>
                <a:schemeClr val="lt1"/>
              </a:buClr>
              <a:buSzPts val="4000"/>
              <a:buNone/>
              <a:defRPr sz="4000">
                <a:solidFill>
                  <a:schemeClr val="lt1"/>
                </a:solidFill>
              </a:defRPr>
            </a:lvl5pPr>
            <a:lvl6pPr lvl="5" algn="l">
              <a:lnSpc>
                <a:spcPct val="100000"/>
              </a:lnSpc>
              <a:spcBef>
                <a:spcPts val="0"/>
              </a:spcBef>
              <a:spcAft>
                <a:spcPts val="0"/>
              </a:spcAft>
              <a:buClr>
                <a:schemeClr val="lt1"/>
              </a:buClr>
              <a:buSzPts val="4000"/>
              <a:buNone/>
              <a:defRPr sz="4000">
                <a:solidFill>
                  <a:schemeClr val="lt1"/>
                </a:solidFill>
              </a:defRPr>
            </a:lvl6pPr>
            <a:lvl7pPr lvl="6" algn="l">
              <a:lnSpc>
                <a:spcPct val="100000"/>
              </a:lnSpc>
              <a:spcBef>
                <a:spcPts val="0"/>
              </a:spcBef>
              <a:spcAft>
                <a:spcPts val="0"/>
              </a:spcAft>
              <a:buClr>
                <a:schemeClr val="lt1"/>
              </a:buClr>
              <a:buSzPts val="4000"/>
              <a:buNone/>
              <a:defRPr sz="4000">
                <a:solidFill>
                  <a:schemeClr val="lt1"/>
                </a:solidFill>
              </a:defRPr>
            </a:lvl7pPr>
            <a:lvl8pPr lvl="7" algn="l">
              <a:lnSpc>
                <a:spcPct val="100000"/>
              </a:lnSpc>
              <a:spcBef>
                <a:spcPts val="0"/>
              </a:spcBef>
              <a:spcAft>
                <a:spcPts val="0"/>
              </a:spcAft>
              <a:buClr>
                <a:schemeClr val="lt1"/>
              </a:buClr>
              <a:buSzPts val="4000"/>
              <a:buNone/>
              <a:defRPr sz="4000">
                <a:solidFill>
                  <a:schemeClr val="lt1"/>
                </a:solidFill>
              </a:defRPr>
            </a:lvl8pPr>
            <a:lvl9pPr lvl="8" algn="l">
              <a:lnSpc>
                <a:spcPct val="100000"/>
              </a:lnSpc>
              <a:spcBef>
                <a:spcPts val="0"/>
              </a:spcBef>
              <a:spcAft>
                <a:spcPts val="0"/>
              </a:spcAft>
              <a:buClr>
                <a:schemeClr val="lt1"/>
              </a:buClr>
              <a:buSzPts val="4000"/>
              <a:buNone/>
              <a:defRPr sz="4000">
                <a:solidFill>
                  <a:schemeClr val="lt1"/>
                </a:solidFill>
              </a:defRPr>
            </a:lvl9pPr>
          </a:lstStyle>
          <a:p>
            <a:endParaRPr/>
          </a:p>
        </p:txBody>
      </p:sp>
      <p:sp>
        <p:nvSpPr>
          <p:cNvPr id="143" name="Google Shape;143;p18"/>
          <p:cNvSpPr txBox="1">
            <a:spLocks noGrp="1"/>
          </p:cNvSpPr>
          <p:nvPr>
            <p:ph type="body" idx="1"/>
          </p:nvPr>
        </p:nvSpPr>
        <p:spPr>
          <a:xfrm>
            <a:off x="1550400" y="4917300"/>
            <a:ext cx="2995200" cy="1227900"/>
          </a:xfrm>
          <a:prstGeom prst="rect">
            <a:avLst/>
          </a:prstGeom>
          <a:noFill/>
          <a:ln>
            <a:noFill/>
          </a:ln>
        </p:spPr>
        <p:txBody>
          <a:bodyPr spcFirstLastPara="1" wrap="square" lIns="91425" tIns="45700" rIns="91425" bIns="45700" anchor="t" anchorCtr="0">
            <a:noAutofit/>
          </a:bodyPr>
          <a:lstStyle>
            <a:lvl1pPr marL="457200" lvl="0" indent="-349250" algn="ctr">
              <a:lnSpc>
                <a:spcPct val="115000"/>
              </a:lnSpc>
              <a:spcBef>
                <a:spcPts val="1000"/>
              </a:spcBef>
              <a:spcAft>
                <a:spcPts val="0"/>
              </a:spcAft>
              <a:buClr>
                <a:schemeClr val="dk2"/>
              </a:buClr>
              <a:buSzPts val="1900"/>
              <a:buChar char="►"/>
              <a:defRPr sz="1900">
                <a:solidFill>
                  <a:schemeClr val="dk2"/>
                </a:solidFill>
              </a:defRPr>
            </a:lvl1pPr>
            <a:lvl2pPr marL="914400" lvl="1" indent="-330200" algn="ctr">
              <a:lnSpc>
                <a:spcPct val="115000"/>
              </a:lnSpc>
              <a:spcBef>
                <a:spcPts val="2100"/>
              </a:spcBef>
              <a:spcAft>
                <a:spcPts val="0"/>
              </a:spcAft>
              <a:buClr>
                <a:schemeClr val="dk2"/>
              </a:buClr>
              <a:buSzPts val="1600"/>
              <a:buChar char="►"/>
              <a:defRPr sz="1600">
                <a:solidFill>
                  <a:schemeClr val="dk2"/>
                </a:solidFill>
              </a:defRPr>
            </a:lvl2pPr>
            <a:lvl3pPr marL="1371600" lvl="2" indent="-330200" algn="ctr">
              <a:lnSpc>
                <a:spcPct val="115000"/>
              </a:lnSpc>
              <a:spcBef>
                <a:spcPts val="2100"/>
              </a:spcBef>
              <a:spcAft>
                <a:spcPts val="0"/>
              </a:spcAft>
              <a:buClr>
                <a:schemeClr val="dk2"/>
              </a:buClr>
              <a:buSzPts val="1600"/>
              <a:buChar char="►"/>
              <a:defRPr sz="1600">
                <a:solidFill>
                  <a:schemeClr val="dk2"/>
                </a:solidFill>
              </a:defRPr>
            </a:lvl3pPr>
            <a:lvl4pPr marL="1828800" lvl="3" indent="-330200" algn="ctr">
              <a:lnSpc>
                <a:spcPct val="115000"/>
              </a:lnSpc>
              <a:spcBef>
                <a:spcPts val="2100"/>
              </a:spcBef>
              <a:spcAft>
                <a:spcPts val="0"/>
              </a:spcAft>
              <a:buClr>
                <a:schemeClr val="dk2"/>
              </a:buClr>
              <a:buSzPts val="1600"/>
              <a:buChar char="►"/>
              <a:defRPr sz="1600">
                <a:solidFill>
                  <a:schemeClr val="dk2"/>
                </a:solidFill>
              </a:defRPr>
            </a:lvl4pPr>
            <a:lvl5pPr marL="2286000" lvl="4" indent="-330200" algn="ctr">
              <a:lnSpc>
                <a:spcPct val="115000"/>
              </a:lnSpc>
              <a:spcBef>
                <a:spcPts val="2100"/>
              </a:spcBef>
              <a:spcAft>
                <a:spcPts val="0"/>
              </a:spcAft>
              <a:buClr>
                <a:schemeClr val="dk2"/>
              </a:buClr>
              <a:buSzPts val="1600"/>
              <a:buChar char="►"/>
              <a:defRPr sz="1600">
                <a:solidFill>
                  <a:schemeClr val="dk2"/>
                </a:solidFill>
              </a:defRPr>
            </a:lvl5pPr>
            <a:lvl6pPr marL="2743200" lvl="5" indent="-330200" algn="ctr">
              <a:lnSpc>
                <a:spcPct val="115000"/>
              </a:lnSpc>
              <a:spcBef>
                <a:spcPts val="2100"/>
              </a:spcBef>
              <a:spcAft>
                <a:spcPts val="0"/>
              </a:spcAft>
              <a:buClr>
                <a:schemeClr val="dk2"/>
              </a:buClr>
              <a:buSzPts val="1600"/>
              <a:buChar char="►"/>
              <a:defRPr sz="1600">
                <a:solidFill>
                  <a:schemeClr val="dk2"/>
                </a:solidFill>
              </a:defRPr>
            </a:lvl6pPr>
            <a:lvl7pPr marL="3200400" lvl="6" indent="-330200" algn="ctr">
              <a:lnSpc>
                <a:spcPct val="115000"/>
              </a:lnSpc>
              <a:spcBef>
                <a:spcPts val="2100"/>
              </a:spcBef>
              <a:spcAft>
                <a:spcPts val="0"/>
              </a:spcAft>
              <a:buClr>
                <a:schemeClr val="dk2"/>
              </a:buClr>
              <a:buSzPts val="1600"/>
              <a:buChar char="►"/>
              <a:defRPr sz="1600">
                <a:solidFill>
                  <a:schemeClr val="dk2"/>
                </a:solidFill>
              </a:defRPr>
            </a:lvl7pPr>
            <a:lvl8pPr marL="3657600" lvl="7" indent="-330200" algn="ctr">
              <a:lnSpc>
                <a:spcPct val="115000"/>
              </a:lnSpc>
              <a:spcBef>
                <a:spcPts val="2100"/>
              </a:spcBef>
              <a:spcAft>
                <a:spcPts val="0"/>
              </a:spcAft>
              <a:buClr>
                <a:schemeClr val="dk2"/>
              </a:buClr>
              <a:buSzPts val="1600"/>
              <a:buChar char="►"/>
              <a:defRPr sz="1600">
                <a:solidFill>
                  <a:schemeClr val="dk2"/>
                </a:solidFill>
              </a:defRPr>
            </a:lvl8pPr>
            <a:lvl9pPr marL="4114800" lvl="8" indent="-330200" algn="ctr">
              <a:lnSpc>
                <a:spcPct val="115000"/>
              </a:lnSpc>
              <a:spcBef>
                <a:spcPts val="2100"/>
              </a:spcBef>
              <a:spcAft>
                <a:spcPts val="2100"/>
              </a:spcAft>
              <a:buClr>
                <a:schemeClr val="dk2"/>
              </a:buClr>
              <a:buSzPts val="1600"/>
              <a:buChar char="►"/>
              <a:defRPr sz="1600">
                <a:solidFill>
                  <a:schemeClr val="dk2"/>
                </a:solidFill>
              </a:defRPr>
            </a:lvl9pPr>
          </a:lstStyle>
          <a:p>
            <a:endParaRPr/>
          </a:p>
        </p:txBody>
      </p:sp>
      <p:sp>
        <p:nvSpPr>
          <p:cNvPr id="144" name="Google Shape;144;p18"/>
          <p:cNvSpPr txBox="1">
            <a:spLocks noGrp="1"/>
          </p:cNvSpPr>
          <p:nvPr>
            <p:ph type="body" idx="2"/>
          </p:nvPr>
        </p:nvSpPr>
        <p:spPr>
          <a:xfrm>
            <a:off x="7625200" y="4917300"/>
            <a:ext cx="3037500" cy="1227900"/>
          </a:xfrm>
          <a:prstGeom prst="rect">
            <a:avLst/>
          </a:prstGeom>
          <a:noFill/>
          <a:ln>
            <a:noFill/>
          </a:ln>
        </p:spPr>
        <p:txBody>
          <a:bodyPr spcFirstLastPara="1" wrap="square" lIns="91425" tIns="45700" rIns="91425" bIns="45700" anchor="t" anchorCtr="0">
            <a:noAutofit/>
          </a:bodyPr>
          <a:lstStyle>
            <a:lvl1pPr marL="457200" lvl="0" indent="-349250" algn="ctr">
              <a:lnSpc>
                <a:spcPct val="115000"/>
              </a:lnSpc>
              <a:spcBef>
                <a:spcPts val="1000"/>
              </a:spcBef>
              <a:spcAft>
                <a:spcPts val="0"/>
              </a:spcAft>
              <a:buClr>
                <a:schemeClr val="dk2"/>
              </a:buClr>
              <a:buSzPts val="1900"/>
              <a:buChar char="►"/>
              <a:defRPr sz="1900">
                <a:solidFill>
                  <a:schemeClr val="dk2"/>
                </a:solidFill>
              </a:defRPr>
            </a:lvl1pPr>
            <a:lvl2pPr marL="914400" lvl="1" indent="-330200" algn="ctr">
              <a:lnSpc>
                <a:spcPct val="115000"/>
              </a:lnSpc>
              <a:spcBef>
                <a:spcPts val="2100"/>
              </a:spcBef>
              <a:spcAft>
                <a:spcPts val="0"/>
              </a:spcAft>
              <a:buClr>
                <a:schemeClr val="dk2"/>
              </a:buClr>
              <a:buSzPts val="1600"/>
              <a:buChar char="►"/>
              <a:defRPr sz="1600">
                <a:solidFill>
                  <a:schemeClr val="dk2"/>
                </a:solidFill>
              </a:defRPr>
            </a:lvl2pPr>
            <a:lvl3pPr marL="1371600" lvl="2" indent="-330200" algn="ctr">
              <a:lnSpc>
                <a:spcPct val="115000"/>
              </a:lnSpc>
              <a:spcBef>
                <a:spcPts val="2100"/>
              </a:spcBef>
              <a:spcAft>
                <a:spcPts val="0"/>
              </a:spcAft>
              <a:buClr>
                <a:schemeClr val="dk2"/>
              </a:buClr>
              <a:buSzPts val="1600"/>
              <a:buChar char="►"/>
              <a:defRPr sz="1600">
                <a:solidFill>
                  <a:schemeClr val="dk2"/>
                </a:solidFill>
              </a:defRPr>
            </a:lvl3pPr>
            <a:lvl4pPr marL="1828800" lvl="3" indent="-330200" algn="ctr">
              <a:lnSpc>
                <a:spcPct val="115000"/>
              </a:lnSpc>
              <a:spcBef>
                <a:spcPts val="2100"/>
              </a:spcBef>
              <a:spcAft>
                <a:spcPts val="0"/>
              </a:spcAft>
              <a:buClr>
                <a:schemeClr val="dk2"/>
              </a:buClr>
              <a:buSzPts val="1600"/>
              <a:buChar char="►"/>
              <a:defRPr sz="1600">
                <a:solidFill>
                  <a:schemeClr val="dk2"/>
                </a:solidFill>
              </a:defRPr>
            </a:lvl4pPr>
            <a:lvl5pPr marL="2286000" lvl="4" indent="-330200" algn="ctr">
              <a:lnSpc>
                <a:spcPct val="115000"/>
              </a:lnSpc>
              <a:spcBef>
                <a:spcPts val="2100"/>
              </a:spcBef>
              <a:spcAft>
                <a:spcPts val="0"/>
              </a:spcAft>
              <a:buClr>
                <a:schemeClr val="dk2"/>
              </a:buClr>
              <a:buSzPts val="1600"/>
              <a:buChar char="►"/>
              <a:defRPr sz="1600">
                <a:solidFill>
                  <a:schemeClr val="dk2"/>
                </a:solidFill>
              </a:defRPr>
            </a:lvl5pPr>
            <a:lvl6pPr marL="2743200" lvl="5" indent="-330200" algn="ctr">
              <a:lnSpc>
                <a:spcPct val="115000"/>
              </a:lnSpc>
              <a:spcBef>
                <a:spcPts val="2100"/>
              </a:spcBef>
              <a:spcAft>
                <a:spcPts val="0"/>
              </a:spcAft>
              <a:buClr>
                <a:schemeClr val="dk2"/>
              </a:buClr>
              <a:buSzPts val="1600"/>
              <a:buChar char="►"/>
              <a:defRPr sz="1600">
                <a:solidFill>
                  <a:schemeClr val="dk2"/>
                </a:solidFill>
              </a:defRPr>
            </a:lvl6pPr>
            <a:lvl7pPr marL="3200400" lvl="6" indent="-330200" algn="ctr">
              <a:lnSpc>
                <a:spcPct val="115000"/>
              </a:lnSpc>
              <a:spcBef>
                <a:spcPts val="2100"/>
              </a:spcBef>
              <a:spcAft>
                <a:spcPts val="0"/>
              </a:spcAft>
              <a:buClr>
                <a:schemeClr val="dk2"/>
              </a:buClr>
              <a:buSzPts val="1600"/>
              <a:buChar char="►"/>
              <a:defRPr sz="1600">
                <a:solidFill>
                  <a:schemeClr val="dk2"/>
                </a:solidFill>
              </a:defRPr>
            </a:lvl7pPr>
            <a:lvl8pPr marL="3657600" lvl="7" indent="-330200" algn="ctr">
              <a:lnSpc>
                <a:spcPct val="115000"/>
              </a:lnSpc>
              <a:spcBef>
                <a:spcPts val="2100"/>
              </a:spcBef>
              <a:spcAft>
                <a:spcPts val="0"/>
              </a:spcAft>
              <a:buClr>
                <a:schemeClr val="dk2"/>
              </a:buClr>
              <a:buSzPts val="1600"/>
              <a:buChar char="►"/>
              <a:defRPr sz="1600">
                <a:solidFill>
                  <a:schemeClr val="dk2"/>
                </a:solidFill>
              </a:defRPr>
            </a:lvl8pPr>
            <a:lvl9pPr marL="4114800" lvl="8" indent="-330200" algn="ctr">
              <a:lnSpc>
                <a:spcPct val="115000"/>
              </a:lnSpc>
              <a:spcBef>
                <a:spcPts val="2100"/>
              </a:spcBef>
              <a:spcAft>
                <a:spcPts val="2100"/>
              </a:spcAft>
              <a:buClr>
                <a:schemeClr val="dk2"/>
              </a:buClr>
              <a:buSzPts val="1600"/>
              <a:buChar char="►"/>
              <a:defRPr sz="1600">
                <a:solidFill>
                  <a:schemeClr val="dk2"/>
                </a:solidFill>
              </a:defRPr>
            </a:lvl9pPr>
          </a:lstStyle>
          <a:p>
            <a:endParaRPr/>
          </a:p>
        </p:txBody>
      </p:sp>
      <p:sp>
        <p:nvSpPr>
          <p:cNvPr id="145" name="Google Shape;145;p18"/>
          <p:cNvSpPr txBox="1">
            <a:spLocks noGrp="1"/>
          </p:cNvSpPr>
          <p:nvPr>
            <p:ph type="sldNum" idx="12"/>
          </p:nvPr>
        </p:nvSpPr>
        <p:spPr>
          <a:xfrm>
            <a:off x="11296610" y="6217622"/>
            <a:ext cx="731700" cy="524700"/>
          </a:xfrm>
          <a:prstGeom prst="rect">
            <a:avLst/>
          </a:prstGeom>
          <a:noFill/>
        </p:spPr>
        <p:txBody>
          <a:bodyPr spcFirstLastPara="1" wrap="square" lIns="91425" tIns="45700" rIns="91425" bIns="45700" anchor="ctr" anchorCtr="0">
            <a:noAutofit/>
          </a:bodyPr>
          <a:lstStyle>
            <a:lvl1pPr lvl="0" algn="r">
              <a:lnSpc>
                <a:spcPct val="100000"/>
              </a:lnSpc>
              <a:spcAft>
                <a:spcPts val="0"/>
              </a:spcAft>
              <a:buNone/>
              <a:defRPr sz="1300">
                <a:solidFill>
                  <a:schemeClr val="dk2"/>
                </a:solidFill>
              </a:defRPr>
            </a:lvl1pPr>
            <a:lvl2pPr lvl="1" algn="r">
              <a:lnSpc>
                <a:spcPct val="100000"/>
              </a:lnSpc>
              <a:spcAft>
                <a:spcPts val="0"/>
              </a:spcAft>
              <a:buNone/>
              <a:defRPr sz="1300">
                <a:solidFill>
                  <a:schemeClr val="dk2"/>
                </a:solidFill>
              </a:defRPr>
            </a:lvl2pPr>
            <a:lvl3pPr lvl="2" algn="r">
              <a:lnSpc>
                <a:spcPct val="100000"/>
              </a:lnSpc>
              <a:spcAft>
                <a:spcPts val="0"/>
              </a:spcAft>
              <a:buNone/>
              <a:defRPr sz="1300">
                <a:solidFill>
                  <a:schemeClr val="dk2"/>
                </a:solidFill>
              </a:defRPr>
            </a:lvl3pPr>
            <a:lvl4pPr lvl="3" algn="r">
              <a:lnSpc>
                <a:spcPct val="100000"/>
              </a:lnSpc>
              <a:spcAft>
                <a:spcPts val="0"/>
              </a:spcAft>
              <a:buNone/>
              <a:defRPr sz="1300">
                <a:solidFill>
                  <a:schemeClr val="dk2"/>
                </a:solidFill>
              </a:defRPr>
            </a:lvl4pPr>
            <a:lvl5pPr lvl="4" algn="r">
              <a:lnSpc>
                <a:spcPct val="100000"/>
              </a:lnSpc>
              <a:spcAft>
                <a:spcPts val="0"/>
              </a:spcAft>
              <a:buNone/>
              <a:defRPr sz="1300">
                <a:solidFill>
                  <a:schemeClr val="dk2"/>
                </a:solidFill>
              </a:defRPr>
            </a:lvl5pPr>
            <a:lvl6pPr lvl="5" algn="r">
              <a:lnSpc>
                <a:spcPct val="100000"/>
              </a:lnSpc>
              <a:spcAft>
                <a:spcPts val="0"/>
              </a:spcAft>
              <a:buNone/>
              <a:defRPr sz="1300">
                <a:solidFill>
                  <a:schemeClr val="dk2"/>
                </a:solidFill>
              </a:defRPr>
            </a:lvl6pPr>
            <a:lvl7pPr lvl="6" algn="r">
              <a:lnSpc>
                <a:spcPct val="100000"/>
              </a:lnSpc>
              <a:spcAft>
                <a:spcPts val="0"/>
              </a:spcAft>
              <a:buNone/>
              <a:defRPr sz="1300">
                <a:solidFill>
                  <a:schemeClr val="dk2"/>
                </a:solidFill>
              </a:defRPr>
            </a:lvl7pPr>
            <a:lvl8pPr lvl="7" algn="r">
              <a:lnSpc>
                <a:spcPct val="100000"/>
              </a:lnSpc>
              <a:spcAft>
                <a:spcPts val="0"/>
              </a:spcAft>
              <a:buNone/>
              <a:defRPr sz="1300">
                <a:solidFill>
                  <a:schemeClr val="dk2"/>
                </a:solidFill>
              </a:defRPr>
            </a:lvl8pPr>
            <a:lvl9pPr lvl="8" algn="r">
              <a:lnSpc>
                <a:spcPct val="100000"/>
              </a:lnSpc>
              <a:spcAft>
                <a:spcPts val="0"/>
              </a:spcAft>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1">
  <p:cSld name="AUTOLAYOUT_1">
    <p:bg>
      <p:bgPr>
        <a:solidFill>
          <a:srgbClr val="FFFFFF"/>
        </a:solidFill>
        <a:effectLst/>
      </p:bgPr>
    </p:bg>
    <p:spTree>
      <p:nvGrpSpPr>
        <p:cNvPr id="1" name="Shape 146"/>
        <p:cNvGrpSpPr/>
        <p:nvPr/>
      </p:nvGrpSpPr>
      <p:grpSpPr>
        <a:xfrm>
          <a:off x="0" y="0"/>
          <a:ext cx="0" cy="0"/>
          <a:chOff x="0" y="0"/>
          <a:chExt cx="0" cy="0"/>
        </a:xfrm>
      </p:grpSpPr>
      <p:sp>
        <p:nvSpPr>
          <p:cNvPr id="147" name="Google Shape;147;p19"/>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8" name="Google Shape;148;p19"/>
          <p:cNvSpPr txBox="1">
            <a:spLocks noGrp="1"/>
          </p:cNvSpPr>
          <p:nvPr>
            <p:ph type="title"/>
          </p:nvPr>
        </p:nvSpPr>
        <p:spPr>
          <a:xfrm>
            <a:off x="415600" y="3387267"/>
            <a:ext cx="4159500" cy="27153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3700"/>
              <a:buNone/>
              <a:defRPr sz="3700">
                <a:solidFill>
                  <a:srgbClr val="DEEDBE"/>
                </a:solidFill>
              </a:defRPr>
            </a:lvl1pPr>
            <a:lvl2pPr lvl="1" algn="l">
              <a:lnSpc>
                <a:spcPct val="100000"/>
              </a:lnSpc>
              <a:spcBef>
                <a:spcPts val="0"/>
              </a:spcBef>
              <a:spcAft>
                <a:spcPts val="0"/>
              </a:spcAft>
              <a:buClr>
                <a:schemeClr val="dk1"/>
              </a:buClr>
              <a:buSzPts val="3700"/>
              <a:buNone/>
              <a:defRPr sz="3700">
                <a:solidFill>
                  <a:srgbClr val="DEEDBE"/>
                </a:solidFill>
              </a:defRPr>
            </a:lvl2pPr>
            <a:lvl3pPr lvl="2" algn="l">
              <a:lnSpc>
                <a:spcPct val="100000"/>
              </a:lnSpc>
              <a:spcBef>
                <a:spcPts val="0"/>
              </a:spcBef>
              <a:spcAft>
                <a:spcPts val="0"/>
              </a:spcAft>
              <a:buClr>
                <a:schemeClr val="dk1"/>
              </a:buClr>
              <a:buSzPts val="3700"/>
              <a:buNone/>
              <a:defRPr sz="3700">
                <a:solidFill>
                  <a:srgbClr val="DEEDBE"/>
                </a:solidFill>
              </a:defRPr>
            </a:lvl3pPr>
            <a:lvl4pPr lvl="3" algn="l">
              <a:lnSpc>
                <a:spcPct val="100000"/>
              </a:lnSpc>
              <a:spcBef>
                <a:spcPts val="0"/>
              </a:spcBef>
              <a:spcAft>
                <a:spcPts val="0"/>
              </a:spcAft>
              <a:buClr>
                <a:schemeClr val="dk1"/>
              </a:buClr>
              <a:buSzPts val="3700"/>
              <a:buNone/>
              <a:defRPr sz="3700">
                <a:solidFill>
                  <a:srgbClr val="DEEDBE"/>
                </a:solidFill>
              </a:defRPr>
            </a:lvl4pPr>
            <a:lvl5pPr lvl="4" algn="l">
              <a:lnSpc>
                <a:spcPct val="100000"/>
              </a:lnSpc>
              <a:spcBef>
                <a:spcPts val="0"/>
              </a:spcBef>
              <a:spcAft>
                <a:spcPts val="0"/>
              </a:spcAft>
              <a:buClr>
                <a:schemeClr val="dk1"/>
              </a:buClr>
              <a:buSzPts val="3700"/>
              <a:buNone/>
              <a:defRPr sz="3700">
                <a:solidFill>
                  <a:srgbClr val="DEEDBE"/>
                </a:solidFill>
              </a:defRPr>
            </a:lvl5pPr>
            <a:lvl6pPr lvl="5" algn="l">
              <a:lnSpc>
                <a:spcPct val="100000"/>
              </a:lnSpc>
              <a:spcBef>
                <a:spcPts val="0"/>
              </a:spcBef>
              <a:spcAft>
                <a:spcPts val="0"/>
              </a:spcAft>
              <a:buClr>
                <a:schemeClr val="dk1"/>
              </a:buClr>
              <a:buSzPts val="3700"/>
              <a:buNone/>
              <a:defRPr sz="3700">
                <a:solidFill>
                  <a:srgbClr val="DEEDBE"/>
                </a:solidFill>
              </a:defRPr>
            </a:lvl6pPr>
            <a:lvl7pPr lvl="6" algn="l">
              <a:lnSpc>
                <a:spcPct val="100000"/>
              </a:lnSpc>
              <a:spcBef>
                <a:spcPts val="0"/>
              </a:spcBef>
              <a:spcAft>
                <a:spcPts val="0"/>
              </a:spcAft>
              <a:buClr>
                <a:schemeClr val="dk1"/>
              </a:buClr>
              <a:buSzPts val="3700"/>
              <a:buNone/>
              <a:defRPr sz="3700">
                <a:solidFill>
                  <a:srgbClr val="DEEDBE"/>
                </a:solidFill>
              </a:defRPr>
            </a:lvl7pPr>
            <a:lvl8pPr lvl="7" algn="l">
              <a:lnSpc>
                <a:spcPct val="100000"/>
              </a:lnSpc>
              <a:spcBef>
                <a:spcPts val="0"/>
              </a:spcBef>
              <a:spcAft>
                <a:spcPts val="0"/>
              </a:spcAft>
              <a:buClr>
                <a:schemeClr val="dk1"/>
              </a:buClr>
              <a:buSzPts val="3700"/>
              <a:buNone/>
              <a:defRPr sz="3700">
                <a:solidFill>
                  <a:srgbClr val="DEEDBE"/>
                </a:solidFill>
              </a:defRPr>
            </a:lvl8pPr>
            <a:lvl9pPr lvl="8" algn="l">
              <a:lnSpc>
                <a:spcPct val="100000"/>
              </a:lnSpc>
              <a:spcBef>
                <a:spcPts val="0"/>
              </a:spcBef>
              <a:spcAft>
                <a:spcPts val="0"/>
              </a:spcAft>
              <a:buClr>
                <a:schemeClr val="dk1"/>
              </a:buClr>
              <a:buSzPts val="3700"/>
              <a:buNone/>
              <a:defRPr sz="3700">
                <a:solidFill>
                  <a:srgbClr val="DEEDBE"/>
                </a:solidFill>
              </a:defRPr>
            </a:lvl9pPr>
          </a:lstStyle>
          <a:p>
            <a:endParaRPr/>
          </a:p>
        </p:txBody>
      </p:sp>
      <p:sp>
        <p:nvSpPr>
          <p:cNvPr id="149" name="Google Shape;149;p19"/>
          <p:cNvSpPr txBox="1">
            <a:spLocks noGrp="1"/>
          </p:cNvSpPr>
          <p:nvPr>
            <p:ph type="body" idx="1"/>
          </p:nvPr>
        </p:nvSpPr>
        <p:spPr>
          <a:xfrm>
            <a:off x="4705600" y="3387333"/>
            <a:ext cx="3488400" cy="2715300"/>
          </a:xfrm>
          <a:prstGeom prst="rect">
            <a:avLst/>
          </a:prstGeom>
          <a:noFill/>
          <a:ln>
            <a:noFill/>
          </a:ln>
        </p:spPr>
        <p:txBody>
          <a:bodyPr spcFirstLastPara="1" wrap="square" lIns="91425" tIns="45700" rIns="91425" bIns="45700" anchor="t" anchorCtr="0">
            <a:noAutofit/>
          </a:bodyPr>
          <a:lstStyle>
            <a:lvl1pPr marL="457200" lvl="0" indent="-349250" algn="l">
              <a:lnSpc>
                <a:spcPct val="115000"/>
              </a:lnSpc>
              <a:spcBef>
                <a:spcPts val="1000"/>
              </a:spcBef>
              <a:spcAft>
                <a:spcPts val="0"/>
              </a:spcAft>
              <a:buClr>
                <a:schemeClr val="dk2"/>
              </a:buClr>
              <a:buSzPts val="1900"/>
              <a:buChar char="►"/>
              <a:defRPr sz="1900">
                <a:solidFill>
                  <a:schemeClr val="dk2"/>
                </a:solidFill>
              </a:defRPr>
            </a:lvl1pPr>
            <a:lvl2pPr marL="914400" lvl="1" indent="-330200" algn="l">
              <a:lnSpc>
                <a:spcPct val="115000"/>
              </a:lnSpc>
              <a:spcBef>
                <a:spcPts val="2100"/>
              </a:spcBef>
              <a:spcAft>
                <a:spcPts val="0"/>
              </a:spcAft>
              <a:buClr>
                <a:schemeClr val="dk2"/>
              </a:buClr>
              <a:buSzPts val="1600"/>
              <a:buChar char="►"/>
              <a:defRPr sz="1600">
                <a:solidFill>
                  <a:schemeClr val="dk2"/>
                </a:solidFill>
              </a:defRPr>
            </a:lvl2pPr>
            <a:lvl3pPr marL="1371600" lvl="2" indent="-330200" algn="l">
              <a:lnSpc>
                <a:spcPct val="115000"/>
              </a:lnSpc>
              <a:spcBef>
                <a:spcPts val="2100"/>
              </a:spcBef>
              <a:spcAft>
                <a:spcPts val="0"/>
              </a:spcAft>
              <a:buClr>
                <a:schemeClr val="dk2"/>
              </a:buClr>
              <a:buSzPts val="1600"/>
              <a:buChar char="►"/>
              <a:defRPr sz="1600">
                <a:solidFill>
                  <a:schemeClr val="dk2"/>
                </a:solidFill>
              </a:defRPr>
            </a:lvl3pPr>
            <a:lvl4pPr marL="1828800" lvl="3" indent="-330200" algn="l">
              <a:lnSpc>
                <a:spcPct val="115000"/>
              </a:lnSpc>
              <a:spcBef>
                <a:spcPts val="2100"/>
              </a:spcBef>
              <a:spcAft>
                <a:spcPts val="0"/>
              </a:spcAft>
              <a:buClr>
                <a:schemeClr val="dk2"/>
              </a:buClr>
              <a:buSzPts val="1600"/>
              <a:buChar char="►"/>
              <a:defRPr sz="1600">
                <a:solidFill>
                  <a:schemeClr val="dk2"/>
                </a:solidFill>
              </a:defRPr>
            </a:lvl4pPr>
            <a:lvl5pPr marL="2286000" lvl="4" indent="-330200" algn="l">
              <a:lnSpc>
                <a:spcPct val="115000"/>
              </a:lnSpc>
              <a:spcBef>
                <a:spcPts val="2100"/>
              </a:spcBef>
              <a:spcAft>
                <a:spcPts val="0"/>
              </a:spcAft>
              <a:buClr>
                <a:schemeClr val="dk2"/>
              </a:buClr>
              <a:buSzPts val="1600"/>
              <a:buChar char="►"/>
              <a:defRPr sz="1600">
                <a:solidFill>
                  <a:schemeClr val="dk2"/>
                </a:solidFill>
              </a:defRPr>
            </a:lvl5pPr>
            <a:lvl6pPr marL="2743200" lvl="5" indent="-330200" algn="l">
              <a:lnSpc>
                <a:spcPct val="115000"/>
              </a:lnSpc>
              <a:spcBef>
                <a:spcPts val="2100"/>
              </a:spcBef>
              <a:spcAft>
                <a:spcPts val="0"/>
              </a:spcAft>
              <a:buClr>
                <a:schemeClr val="dk2"/>
              </a:buClr>
              <a:buSzPts val="1600"/>
              <a:buChar char="►"/>
              <a:defRPr sz="1600">
                <a:solidFill>
                  <a:schemeClr val="dk2"/>
                </a:solidFill>
              </a:defRPr>
            </a:lvl6pPr>
            <a:lvl7pPr marL="3200400" lvl="6" indent="-330200" algn="l">
              <a:lnSpc>
                <a:spcPct val="115000"/>
              </a:lnSpc>
              <a:spcBef>
                <a:spcPts val="2100"/>
              </a:spcBef>
              <a:spcAft>
                <a:spcPts val="0"/>
              </a:spcAft>
              <a:buClr>
                <a:schemeClr val="dk2"/>
              </a:buClr>
              <a:buSzPts val="1600"/>
              <a:buChar char="►"/>
              <a:defRPr sz="1600">
                <a:solidFill>
                  <a:schemeClr val="dk2"/>
                </a:solidFill>
              </a:defRPr>
            </a:lvl7pPr>
            <a:lvl8pPr marL="3657600" lvl="7" indent="-330200" algn="l">
              <a:lnSpc>
                <a:spcPct val="115000"/>
              </a:lnSpc>
              <a:spcBef>
                <a:spcPts val="2100"/>
              </a:spcBef>
              <a:spcAft>
                <a:spcPts val="0"/>
              </a:spcAft>
              <a:buClr>
                <a:schemeClr val="dk2"/>
              </a:buClr>
              <a:buSzPts val="1600"/>
              <a:buChar char="►"/>
              <a:defRPr sz="1600">
                <a:solidFill>
                  <a:schemeClr val="dk2"/>
                </a:solidFill>
              </a:defRPr>
            </a:lvl8pPr>
            <a:lvl9pPr marL="4114800" lvl="8" indent="-330200" algn="l">
              <a:lnSpc>
                <a:spcPct val="115000"/>
              </a:lnSpc>
              <a:spcBef>
                <a:spcPts val="2100"/>
              </a:spcBef>
              <a:spcAft>
                <a:spcPts val="2100"/>
              </a:spcAft>
              <a:buClr>
                <a:schemeClr val="dk2"/>
              </a:buClr>
              <a:buSzPts val="1600"/>
              <a:buChar char="►"/>
              <a:defRPr sz="1600">
                <a:solidFill>
                  <a:schemeClr val="dk2"/>
                </a:solidFill>
              </a:defRPr>
            </a:lvl9pPr>
          </a:lstStyle>
          <a:p>
            <a:endParaRPr/>
          </a:p>
        </p:txBody>
      </p:sp>
      <p:sp>
        <p:nvSpPr>
          <p:cNvPr id="150" name="Google Shape;150;p19"/>
          <p:cNvSpPr txBox="1">
            <a:spLocks noGrp="1"/>
          </p:cNvSpPr>
          <p:nvPr>
            <p:ph type="body" idx="2"/>
          </p:nvPr>
        </p:nvSpPr>
        <p:spPr>
          <a:xfrm>
            <a:off x="8293433" y="3387333"/>
            <a:ext cx="3488400" cy="2715300"/>
          </a:xfrm>
          <a:prstGeom prst="rect">
            <a:avLst/>
          </a:prstGeom>
          <a:noFill/>
          <a:ln>
            <a:noFill/>
          </a:ln>
        </p:spPr>
        <p:txBody>
          <a:bodyPr spcFirstLastPara="1" wrap="square" lIns="91425" tIns="45700" rIns="91425" bIns="45700" anchor="t" anchorCtr="0">
            <a:noAutofit/>
          </a:bodyPr>
          <a:lstStyle>
            <a:lvl1pPr marL="457200" lvl="0" indent="-349250" algn="l">
              <a:lnSpc>
                <a:spcPct val="115000"/>
              </a:lnSpc>
              <a:spcBef>
                <a:spcPts val="1000"/>
              </a:spcBef>
              <a:spcAft>
                <a:spcPts val="0"/>
              </a:spcAft>
              <a:buClr>
                <a:schemeClr val="dk2"/>
              </a:buClr>
              <a:buSzPts val="1900"/>
              <a:buChar char="►"/>
              <a:defRPr sz="1900">
                <a:solidFill>
                  <a:schemeClr val="dk2"/>
                </a:solidFill>
              </a:defRPr>
            </a:lvl1pPr>
            <a:lvl2pPr marL="914400" lvl="1" indent="-330200" algn="l">
              <a:lnSpc>
                <a:spcPct val="115000"/>
              </a:lnSpc>
              <a:spcBef>
                <a:spcPts val="2100"/>
              </a:spcBef>
              <a:spcAft>
                <a:spcPts val="0"/>
              </a:spcAft>
              <a:buClr>
                <a:schemeClr val="dk2"/>
              </a:buClr>
              <a:buSzPts val="1600"/>
              <a:buChar char="►"/>
              <a:defRPr sz="1600" b="1">
                <a:solidFill>
                  <a:schemeClr val="dk2"/>
                </a:solidFill>
              </a:defRPr>
            </a:lvl2pPr>
            <a:lvl3pPr marL="1371600" lvl="2" indent="-330200" algn="l">
              <a:lnSpc>
                <a:spcPct val="115000"/>
              </a:lnSpc>
              <a:spcBef>
                <a:spcPts val="2100"/>
              </a:spcBef>
              <a:spcAft>
                <a:spcPts val="0"/>
              </a:spcAft>
              <a:buClr>
                <a:schemeClr val="dk2"/>
              </a:buClr>
              <a:buSzPts val="1600"/>
              <a:buChar char="►"/>
              <a:defRPr sz="1600" b="1">
                <a:solidFill>
                  <a:schemeClr val="dk2"/>
                </a:solidFill>
              </a:defRPr>
            </a:lvl3pPr>
            <a:lvl4pPr marL="1828800" lvl="3" indent="-330200" algn="l">
              <a:lnSpc>
                <a:spcPct val="115000"/>
              </a:lnSpc>
              <a:spcBef>
                <a:spcPts val="2100"/>
              </a:spcBef>
              <a:spcAft>
                <a:spcPts val="0"/>
              </a:spcAft>
              <a:buClr>
                <a:schemeClr val="dk2"/>
              </a:buClr>
              <a:buSzPts val="1600"/>
              <a:buChar char="►"/>
              <a:defRPr sz="1600" b="1">
                <a:solidFill>
                  <a:schemeClr val="dk2"/>
                </a:solidFill>
              </a:defRPr>
            </a:lvl4pPr>
            <a:lvl5pPr marL="2286000" lvl="4" indent="-330200" algn="l">
              <a:lnSpc>
                <a:spcPct val="115000"/>
              </a:lnSpc>
              <a:spcBef>
                <a:spcPts val="2100"/>
              </a:spcBef>
              <a:spcAft>
                <a:spcPts val="0"/>
              </a:spcAft>
              <a:buClr>
                <a:schemeClr val="dk2"/>
              </a:buClr>
              <a:buSzPts val="1600"/>
              <a:buChar char="►"/>
              <a:defRPr sz="1600" b="1">
                <a:solidFill>
                  <a:schemeClr val="dk2"/>
                </a:solidFill>
              </a:defRPr>
            </a:lvl5pPr>
            <a:lvl6pPr marL="2743200" lvl="5" indent="-330200" algn="l">
              <a:lnSpc>
                <a:spcPct val="115000"/>
              </a:lnSpc>
              <a:spcBef>
                <a:spcPts val="2100"/>
              </a:spcBef>
              <a:spcAft>
                <a:spcPts val="0"/>
              </a:spcAft>
              <a:buClr>
                <a:schemeClr val="dk2"/>
              </a:buClr>
              <a:buSzPts val="1600"/>
              <a:buChar char="►"/>
              <a:defRPr sz="1600" b="1">
                <a:solidFill>
                  <a:schemeClr val="dk2"/>
                </a:solidFill>
              </a:defRPr>
            </a:lvl6pPr>
            <a:lvl7pPr marL="3200400" lvl="6" indent="-330200" algn="l">
              <a:lnSpc>
                <a:spcPct val="115000"/>
              </a:lnSpc>
              <a:spcBef>
                <a:spcPts val="2100"/>
              </a:spcBef>
              <a:spcAft>
                <a:spcPts val="0"/>
              </a:spcAft>
              <a:buClr>
                <a:schemeClr val="dk2"/>
              </a:buClr>
              <a:buSzPts val="1600"/>
              <a:buChar char="►"/>
              <a:defRPr sz="1600" b="1">
                <a:solidFill>
                  <a:schemeClr val="dk2"/>
                </a:solidFill>
              </a:defRPr>
            </a:lvl7pPr>
            <a:lvl8pPr marL="3657600" lvl="7" indent="-330200" algn="l">
              <a:lnSpc>
                <a:spcPct val="115000"/>
              </a:lnSpc>
              <a:spcBef>
                <a:spcPts val="2100"/>
              </a:spcBef>
              <a:spcAft>
                <a:spcPts val="0"/>
              </a:spcAft>
              <a:buClr>
                <a:schemeClr val="dk2"/>
              </a:buClr>
              <a:buSzPts val="1600"/>
              <a:buChar char="►"/>
              <a:defRPr sz="1600" b="1">
                <a:solidFill>
                  <a:schemeClr val="dk2"/>
                </a:solidFill>
              </a:defRPr>
            </a:lvl8pPr>
            <a:lvl9pPr marL="4114800" lvl="8" indent="-330200" algn="l">
              <a:lnSpc>
                <a:spcPct val="115000"/>
              </a:lnSpc>
              <a:spcBef>
                <a:spcPts val="2100"/>
              </a:spcBef>
              <a:spcAft>
                <a:spcPts val="2100"/>
              </a:spcAft>
              <a:buClr>
                <a:schemeClr val="dk2"/>
              </a:buClr>
              <a:buSzPts val="1600"/>
              <a:buChar char="►"/>
              <a:defRPr sz="1600" b="1">
                <a:solidFill>
                  <a:schemeClr val="dk2"/>
                </a:solidFill>
              </a:defRPr>
            </a:lvl9pPr>
          </a:lstStyle>
          <a:p>
            <a:endParaRPr/>
          </a:p>
        </p:txBody>
      </p:sp>
      <p:sp>
        <p:nvSpPr>
          <p:cNvPr id="151" name="Google Shape;151;p19"/>
          <p:cNvSpPr txBox="1">
            <a:spLocks noGrp="1"/>
          </p:cNvSpPr>
          <p:nvPr>
            <p:ph type="sldNum" idx="12"/>
          </p:nvPr>
        </p:nvSpPr>
        <p:spPr>
          <a:xfrm>
            <a:off x="11296610" y="6217622"/>
            <a:ext cx="731700" cy="524700"/>
          </a:xfrm>
          <a:prstGeom prst="rect">
            <a:avLst/>
          </a:prstGeom>
          <a:noFill/>
        </p:spPr>
        <p:txBody>
          <a:bodyPr spcFirstLastPara="1" wrap="square" lIns="91425" tIns="45700" rIns="91425" bIns="45700" anchor="ctr" anchorCtr="0">
            <a:noAutofit/>
          </a:bodyPr>
          <a:lstStyle>
            <a:lvl1pPr lvl="0" algn="r">
              <a:lnSpc>
                <a:spcPct val="100000"/>
              </a:lnSpc>
              <a:spcAft>
                <a:spcPts val="0"/>
              </a:spcAft>
              <a:buNone/>
              <a:defRPr sz="1300">
                <a:solidFill>
                  <a:schemeClr val="dk2"/>
                </a:solidFill>
              </a:defRPr>
            </a:lvl1pPr>
            <a:lvl2pPr lvl="1" algn="r">
              <a:lnSpc>
                <a:spcPct val="100000"/>
              </a:lnSpc>
              <a:spcAft>
                <a:spcPts val="0"/>
              </a:spcAft>
              <a:buNone/>
              <a:defRPr sz="1300">
                <a:solidFill>
                  <a:schemeClr val="dk2"/>
                </a:solidFill>
              </a:defRPr>
            </a:lvl2pPr>
            <a:lvl3pPr lvl="2" algn="r">
              <a:lnSpc>
                <a:spcPct val="100000"/>
              </a:lnSpc>
              <a:spcAft>
                <a:spcPts val="0"/>
              </a:spcAft>
              <a:buNone/>
              <a:defRPr sz="1300">
                <a:solidFill>
                  <a:schemeClr val="dk2"/>
                </a:solidFill>
              </a:defRPr>
            </a:lvl3pPr>
            <a:lvl4pPr lvl="3" algn="r">
              <a:lnSpc>
                <a:spcPct val="100000"/>
              </a:lnSpc>
              <a:spcAft>
                <a:spcPts val="0"/>
              </a:spcAft>
              <a:buNone/>
              <a:defRPr sz="1300">
                <a:solidFill>
                  <a:schemeClr val="dk2"/>
                </a:solidFill>
              </a:defRPr>
            </a:lvl4pPr>
            <a:lvl5pPr lvl="4" algn="r">
              <a:lnSpc>
                <a:spcPct val="100000"/>
              </a:lnSpc>
              <a:spcAft>
                <a:spcPts val="0"/>
              </a:spcAft>
              <a:buNone/>
              <a:defRPr sz="1300">
                <a:solidFill>
                  <a:schemeClr val="dk2"/>
                </a:solidFill>
              </a:defRPr>
            </a:lvl5pPr>
            <a:lvl6pPr lvl="5" algn="r">
              <a:lnSpc>
                <a:spcPct val="100000"/>
              </a:lnSpc>
              <a:spcAft>
                <a:spcPts val="0"/>
              </a:spcAft>
              <a:buNone/>
              <a:defRPr sz="1300">
                <a:solidFill>
                  <a:schemeClr val="dk2"/>
                </a:solidFill>
              </a:defRPr>
            </a:lvl6pPr>
            <a:lvl7pPr lvl="6" algn="r">
              <a:lnSpc>
                <a:spcPct val="100000"/>
              </a:lnSpc>
              <a:spcAft>
                <a:spcPts val="0"/>
              </a:spcAft>
              <a:buNone/>
              <a:defRPr sz="1300">
                <a:solidFill>
                  <a:schemeClr val="dk2"/>
                </a:solidFill>
              </a:defRPr>
            </a:lvl7pPr>
            <a:lvl8pPr lvl="7" algn="r">
              <a:lnSpc>
                <a:spcPct val="100000"/>
              </a:lnSpc>
              <a:spcAft>
                <a:spcPts val="0"/>
              </a:spcAft>
              <a:buNone/>
              <a:defRPr sz="1300">
                <a:solidFill>
                  <a:schemeClr val="dk2"/>
                </a:solidFill>
              </a:defRPr>
            </a:lvl8pPr>
            <a:lvl9pPr lvl="8" algn="r">
              <a:lnSpc>
                <a:spcPct val="100000"/>
              </a:lnSpc>
              <a:spcAft>
                <a:spcPts val="0"/>
              </a:spcAft>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0" y="-8467"/>
            <a:ext cx="12192000" cy="6866467"/>
            <a:chOff x="0" y="-8467"/>
            <a:chExt cx="12192000" cy="6866467"/>
          </a:xfrm>
        </p:grpSpPr>
        <p:cxnSp>
          <p:nvCxnSpPr>
            <p:cNvPr id="7" name="Google Shape;7;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 name="Google Shape;8;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 name="Google Shape;9;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0" name="Google Shape;10;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3" name="Google Shape;13;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4" name="Google Shape;14;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 name="Google Shape;15;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0" name="Google Shape;20;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1" name="Google Shape;21;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drive.google.com/file/d/1DIK3YGHTcEYWl0LdKbl7Y7o447FgvhlA/vie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hyperlink" Target="http://drive.google.com/file/d/1nZ_JhHwIu0VwrlVbfNle7xdvbLq86KKn/view"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Labor_movement" TargetMode="External"/><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en.wikipedia.org/wiki/Anarcho-communist" TargetMode="External"/><Relationship Id="rId5" Type="http://schemas.openxmlformats.org/officeDocument/2006/relationships/hyperlink" Target="https://en.wikipedia.org/wiki/Socialist" TargetMode="External"/><Relationship Id="rId4" Type="http://schemas.openxmlformats.org/officeDocument/2006/relationships/hyperlink" Target="https://en.wikipedia.org/wiki/Far-left_politic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docs.google.com/presentation/d/129NM3AJtW_AX04LPtOf5tkW1sveH5JicEiJDIpEzqK4/edit?usp=sharing" TargetMode="External"/><Relationship Id="rId3" Type="http://schemas.openxmlformats.org/officeDocument/2006/relationships/hyperlink" Target="https://drive.google.com/open?id=1Vq1UGBFtL_JchduZ8rSgatXldlBVBlPFenei2cPxCk4" TargetMode="External"/><Relationship Id="rId7" Type="http://schemas.openxmlformats.org/officeDocument/2006/relationships/hyperlink" Target="https://docs.google.com/presentation/d/1xsPK7BOJiNjtwb7SPaw3-z_3KOeuvlEvel26crD2v9E/edit?usp=sharin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docs.google.com/presentation/d/1k4OSM-ORoVtHku9a8C1lfBjd3stuG-uAQmOc03xCs1E/edit?usp=sharing" TargetMode="External"/><Relationship Id="rId5" Type="http://schemas.openxmlformats.org/officeDocument/2006/relationships/hyperlink" Target="https://docs.google.com/presentation/d/15MLIBAOXV5djvvEJ9FBVddXXDkFlhGQWpseYLZg9DWE/edit?usp=sharing" TargetMode="External"/><Relationship Id="rId10" Type="http://schemas.openxmlformats.org/officeDocument/2006/relationships/hyperlink" Target="https://docs.google.com/presentation/d/1jHZXy21Jm54EnzZ4DGNjANPrcV0-VK7g_2FFRKLZyHs/edit?usp=sharing" TargetMode="External"/><Relationship Id="rId4" Type="http://schemas.openxmlformats.org/officeDocument/2006/relationships/hyperlink" Target="https://docs.google.com/presentation/d/1Uv7jMlvkQkxYtCDtvIuIPbdeV-g1EJ5S3KjwG0B4zj0/edit?usp=sharing" TargetMode="External"/><Relationship Id="rId9" Type="http://schemas.openxmlformats.org/officeDocument/2006/relationships/hyperlink" Target="https://docs.google.com/presentation/d/15BKuxyZ7R78atOUGtrPrfntAFthPongwOJqK2dyGkVQ/edit?usp=shari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0"/>
          <p:cNvSpPr txBox="1">
            <a:spLocks noGrp="1"/>
          </p:cNvSpPr>
          <p:nvPr>
            <p:ph type="ctrTitle"/>
          </p:nvPr>
        </p:nvSpPr>
        <p:spPr>
          <a:xfrm>
            <a:off x="623455" y="2404534"/>
            <a:ext cx="8650548" cy="164630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accent1"/>
              </a:buClr>
              <a:buSzPts val="5400"/>
              <a:buFont typeface="Trebuchet MS"/>
              <a:buNone/>
            </a:pPr>
            <a:r>
              <a:rPr lang="en-US"/>
              <a:t>A Call to Action</a:t>
            </a:r>
            <a:br>
              <a:rPr lang="en-US"/>
            </a:br>
            <a:r>
              <a:rPr lang="en-US"/>
              <a:t> The Civil Rights Voting Act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1" title="SS"/>
          <p:cNvSpPr txBox="1">
            <a:spLocks noGrp="1"/>
          </p:cNvSpPr>
          <p:nvPr>
            <p:ph type="title"/>
          </p:nvPr>
        </p:nvSpPr>
        <p:spPr>
          <a:xfrm>
            <a:off x="1133275" y="205100"/>
            <a:ext cx="8596800" cy="11394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3600"/>
              <a:buFont typeface="Trebuchet MS"/>
              <a:buNone/>
            </a:pPr>
            <a:r>
              <a:rPr lang="en-US" sz="6000"/>
              <a:t>Introduction</a:t>
            </a:r>
            <a:endParaRPr sz="6000"/>
          </a:p>
        </p:txBody>
      </p:sp>
      <p:sp>
        <p:nvSpPr>
          <p:cNvPr id="162" name="Google Shape;162;p21"/>
          <p:cNvSpPr txBox="1">
            <a:spLocks noGrp="1"/>
          </p:cNvSpPr>
          <p:nvPr>
            <p:ph type="body" idx="1"/>
          </p:nvPr>
        </p:nvSpPr>
        <p:spPr>
          <a:xfrm>
            <a:off x="677325" y="1777524"/>
            <a:ext cx="8596800" cy="4263900"/>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SzPts val="3600"/>
              <a:buChar char="●"/>
            </a:pPr>
            <a:r>
              <a:rPr lang="en-US" sz="3600">
                <a:highlight>
                  <a:srgbClr val="92D050"/>
                </a:highlight>
              </a:rPr>
              <a:t>Mock Election </a:t>
            </a:r>
            <a:endParaRPr sz="3600">
              <a:highlight>
                <a:srgbClr val="92D050"/>
              </a:highlight>
            </a:endParaRPr>
          </a:p>
          <a:p>
            <a:pPr marL="457200" lvl="0" indent="0" algn="l" rtl="0">
              <a:spcBef>
                <a:spcPts val="0"/>
              </a:spcBef>
              <a:spcAft>
                <a:spcPts val="0"/>
              </a:spcAft>
              <a:buNone/>
            </a:pPr>
            <a:endParaRPr sz="3600">
              <a:highlight>
                <a:srgbClr val="92D050"/>
              </a:highlight>
            </a:endParaRPr>
          </a:p>
          <a:p>
            <a:pPr marL="457200" lvl="0" indent="-457200" algn="l" rtl="0">
              <a:spcBef>
                <a:spcPts val="0"/>
              </a:spcBef>
              <a:spcAft>
                <a:spcPts val="0"/>
              </a:spcAft>
              <a:buSzPts val="3600"/>
              <a:buChar char="●"/>
            </a:pPr>
            <a:r>
              <a:rPr lang="en-US" sz="3600">
                <a:highlight>
                  <a:srgbClr val="92D050"/>
                </a:highlight>
              </a:rPr>
              <a:t>Civil Rights Movement </a:t>
            </a:r>
            <a:endParaRPr sz="3600">
              <a:highlight>
                <a:srgbClr val="92D050"/>
              </a:highlight>
            </a:endParaRPr>
          </a:p>
          <a:p>
            <a:pPr marL="457200" lvl="0" indent="0" algn="l" rtl="0">
              <a:spcBef>
                <a:spcPts val="0"/>
              </a:spcBef>
              <a:spcAft>
                <a:spcPts val="0"/>
              </a:spcAft>
              <a:buNone/>
            </a:pPr>
            <a:endParaRPr sz="3600">
              <a:highlight>
                <a:srgbClr val="92D050"/>
              </a:highlight>
            </a:endParaRPr>
          </a:p>
          <a:p>
            <a:pPr marL="457200" lvl="0" indent="-457200" algn="l" rtl="0">
              <a:spcBef>
                <a:spcPts val="0"/>
              </a:spcBef>
              <a:spcAft>
                <a:spcPts val="0"/>
              </a:spcAft>
              <a:buSzPts val="3600"/>
              <a:buChar char="●"/>
            </a:pPr>
            <a:r>
              <a:rPr lang="en-US" sz="3600">
                <a:highlight>
                  <a:srgbClr val="92D050"/>
                </a:highlight>
              </a:rPr>
              <a:t>One Person- One Vote</a:t>
            </a:r>
            <a:endParaRPr sz="3600">
              <a:highlight>
                <a:srgbClr val="92D050"/>
              </a:highlight>
            </a:endParaRPr>
          </a:p>
          <a:p>
            <a:pPr marL="457200" lvl="0" indent="0" algn="l" rtl="0">
              <a:spcBef>
                <a:spcPts val="0"/>
              </a:spcBef>
              <a:spcAft>
                <a:spcPts val="0"/>
              </a:spcAft>
              <a:buNone/>
            </a:pPr>
            <a:endParaRPr sz="3600">
              <a:highlight>
                <a:srgbClr val="92D050"/>
              </a:highlight>
            </a:endParaRPr>
          </a:p>
          <a:p>
            <a:pPr marL="457200" lvl="0" indent="-457200" algn="l" rtl="0">
              <a:spcBef>
                <a:spcPts val="0"/>
              </a:spcBef>
              <a:spcAft>
                <a:spcPts val="0"/>
              </a:spcAft>
              <a:buSzPts val="3600"/>
              <a:buChar char="●"/>
            </a:pPr>
            <a:r>
              <a:rPr lang="en-US" sz="3600">
                <a:highlight>
                  <a:srgbClr val="92D050"/>
                </a:highlight>
              </a:rPr>
              <a:t>Election Results</a:t>
            </a:r>
            <a:endParaRPr sz="3600">
              <a:highlight>
                <a:srgbClr val="92D050"/>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1503575" y="85650"/>
            <a:ext cx="8596800" cy="8010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Meet the Candidates</a:t>
            </a:r>
            <a:endParaRPr/>
          </a:p>
        </p:txBody>
      </p:sp>
      <p:pic>
        <p:nvPicPr>
          <p:cNvPr id="168" name="Google Shape;168;p22" title="Rhonda Harris Candidate">
            <a:hlinkClick r:id="rId3"/>
          </p:cNvPr>
          <p:cNvPicPr preferRelativeResize="0"/>
          <p:nvPr/>
        </p:nvPicPr>
        <p:blipFill>
          <a:blip r:embed="rId4">
            <a:alphaModFix/>
          </a:blip>
          <a:stretch>
            <a:fillRect/>
          </a:stretch>
        </p:blipFill>
        <p:spPr>
          <a:xfrm>
            <a:off x="5825550" y="1800200"/>
            <a:ext cx="3670000" cy="4835700"/>
          </a:xfrm>
          <a:prstGeom prst="rect">
            <a:avLst/>
          </a:prstGeom>
          <a:noFill/>
          <a:ln>
            <a:noFill/>
          </a:ln>
        </p:spPr>
      </p:pic>
      <p:sp>
        <p:nvSpPr>
          <p:cNvPr id="169" name="Google Shape;169;p22"/>
          <p:cNvSpPr txBox="1"/>
          <p:nvPr/>
        </p:nvSpPr>
        <p:spPr>
          <a:xfrm>
            <a:off x="5107250" y="1020925"/>
            <a:ext cx="4803300" cy="64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a:solidFill>
                  <a:schemeClr val="accent1"/>
                </a:solidFill>
                <a:latin typeface="Trebuchet MS"/>
                <a:ea typeface="Trebuchet MS"/>
                <a:cs typeface="Trebuchet MS"/>
                <a:sym typeface="Trebuchet MS"/>
              </a:rPr>
              <a:t>Candidate Rose White</a:t>
            </a:r>
            <a:endParaRPr sz="3200">
              <a:solidFill>
                <a:schemeClr val="accent1"/>
              </a:solidFill>
              <a:latin typeface="Trebuchet MS"/>
              <a:ea typeface="Trebuchet MS"/>
              <a:cs typeface="Trebuchet MS"/>
              <a:sym typeface="Trebuchet MS"/>
            </a:endParaRPr>
          </a:p>
        </p:txBody>
      </p:sp>
      <p:sp>
        <p:nvSpPr>
          <p:cNvPr id="170" name="Google Shape;170;p22"/>
          <p:cNvSpPr txBox="1"/>
          <p:nvPr/>
        </p:nvSpPr>
        <p:spPr>
          <a:xfrm>
            <a:off x="0" y="1020925"/>
            <a:ext cx="5508600" cy="64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a:solidFill>
                  <a:schemeClr val="accent1"/>
                </a:solidFill>
                <a:latin typeface="Trebuchet MS"/>
                <a:ea typeface="Trebuchet MS"/>
                <a:cs typeface="Trebuchet MS"/>
                <a:sym typeface="Trebuchet MS"/>
              </a:rPr>
              <a:t>Candidate Emerald Green </a:t>
            </a:r>
            <a:endParaRPr sz="3200">
              <a:solidFill>
                <a:schemeClr val="accent1"/>
              </a:solidFill>
              <a:latin typeface="Trebuchet MS"/>
              <a:ea typeface="Trebuchet MS"/>
              <a:cs typeface="Trebuchet MS"/>
              <a:sym typeface="Trebuchet MS"/>
            </a:endParaRPr>
          </a:p>
        </p:txBody>
      </p:sp>
      <p:pic>
        <p:nvPicPr>
          <p:cNvPr id="171" name="Google Shape;171;p22" title="SchRhonda Candidate Speech">
            <a:hlinkClick r:id="rId5"/>
          </p:cNvPr>
          <p:cNvPicPr preferRelativeResize="0"/>
          <p:nvPr/>
        </p:nvPicPr>
        <p:blipFill>
          <a:blip r:embed="rId6">
            <a:alphaModFix/>
          </a:blip>
          <a:stretch>
            <a:fillRect/>
          </a:stretch>
        </p:blipFill>
        <p:spPr>
          <a:xfrm>
            <a:off x="612625" y="1800200"/>
            <a:ext cx="3669998" cy="4835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3600"/>
              <a:buFont typeface="Trebuchet MS"/>
              <a:buNone/>
            </a:pPr>
            <a:r>
              <a:rPr lang="en-US"/>
              <a:t>Civil Rights Movement</a:t>
            </a:r>
            <a:endParaRPr/>
          </a:p>
        </p:txBody>
      </p:sp>
      <p:sp>
        <p:nvSpPr>
          <p:cNvPr id="177" name="Google Shape;177;p23"/>
          <p:cNvSpPr txBox="1">
            <a:spLocks noGrp="1"/>
          </p:cNvSpPr>
          <p:nvPr>
            <p:ph type="body" idx="1"/>
          </p:nvPr>
        </p:nvSpPr>
        <p:spPr>
          <a:xfrm>
            <a:off x="677334" y="1647664"/>
            <a:ext cx="8596800" cy="3880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solidFill>
                  <a:schemeClr val="dk1"/>
                </a:solidFill>
                <a:latin typeface="Arial"/>
                <a:ea typeface="Arial"/>
                <a:cs typeface="Arial"/>
                <a:sym typeface="Arial"/>
              </a:rPr>
              <a:t>The </a:t>
            </a:r>
            <a:r>
              <a:rPr lang="en-US" b="1">
                <a:solidFill>
                  <a:schemeClr val="dk1"/>
                </a:solidFill>
                <a:latin typeface="Arial"/>
                <a:ea typeface="Arial"/>
                <a:cs typeface="Arial"/>
                <a:sym typeface="Arial"/>
              </a:rPr>
              <a:t>Civil Rights Movement</a:t>
            </a:r>
            <a:r>
              <a:rPr lang="en-US">
                <a:solidFill>
                  <a:schemeClr val="dk1"/>
                </a:solidFill>
                <a:latin typeface="Arial"/>
                <a:ea typeface="Arial"/>
                <a:cs typeface="Arial"/>
                <a:sym typeface="Arial"/>
              </a:rPr>
              <a:t> was a struggle by African Americans in the mid-1950s to late 1960s to achieve Civil Rights equal to those of whites, including equal opportunity in employment, housing, and education, as well as the right to vote, the right of equal access to public facilities, and the right to be free of racial discrimination.</a:t>
            </a:r>
            <a:endParaRPr>
              <a:solidFill>
                <a:schemeClr val="dk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latin typeface="Arial"/>
                <a:ea typeface="Arial"/>
                <a:cs typeface="Arial"/>
                <a:sym typeface="Arial"/>
              </a:rPr>
              <a:t>The national effort made by black people and their supporters in the 1950s and 1960s to eliminate segregation and gain equal rights. The first large episode in the movement, a boycott of the city buses in Montgomery, Alabama , was touched off by the refusal of one black woman, Rosa Parks, to give up her seat on a bus to a white person.</a:t>
            </a:r>
            <a:endParaRPr>
              <a:solidFill>
                <a:schemeClr val="dk1"/>
              </a:solidFill>
              <a:latin typeface="Arial"/>
              <a:ea typeface="Arial"/>
              <a:cs typeface="Arial"/>
              <a:sym typeface="Arial"/>
            </a:endParaRPr>
          </a:p>
          <a:p>
            <a:pPr marL="342900" lvl="0" indent="-251459" algn="l" rtl="0">
              <a:spcBef>
                <a:spcPts val="1200"/>
              </a:spcBef>
              <a:spcAft>
                <a:spcPts val="0"/>
              </a:spcAft>
              <a:buSzPts val="144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4"/>
          <p:cNvSpPr txBox="1">
            <a:spLocks noGrp="1"/>
          </p:cNvSpPr>
          <p:nvPr>
            <p:ph type="title"/>
          </p:nvPr>
        </p:nvSpPr>
        <p:spPr>
          <a:xfrm>
            <a:off x="145425" y="115675"/>
            <a:ext cx="8596800" cy="10764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3600"/>
              <a:buFont typeface="Trebuchet MS"/>
              <a:buNone/>
            </a:pPr>
            <a:r>
              <a:rPr lang="en-US"/>
              <a:t>Rev Claude Black </a:t>
            </a:r>
            <a:endParaRPr/>
          </a:p>
        </p:txBody>
      </p:sp>
      <p:sp>
        <p:nvSpPr>
          <p:cNvPr id="183" name="Google Shape;183;p24"/>
          <p:cNvSpPr txBox="1">
            <a:spLocks noGrp="1"/>
          </p:cNvSpPr>
          <p:nvPr>
            <p:ph type="body" idx="1"/>
          </p:nvPr>
        </p:nvSpPr>
        <p:spPr>
          <a:xfrm>
            <a:off x="145425" y="1705550"/>
            <a:ext cx="8596800" cy="36057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1200"/>
              </a:spcBef>
              <a:spcAft>
                <a:spcPts val="0"/>
              </a:spcAft>
              <a:buClr>
                <a:schemeClr val="dk1"/>
              </a:buClr>
              <a:buSzPts val="1100"/>
              <a:buFont typeface="Arial"/>
              <a:buNone/>
            </a:pPr>
            <a:r>
              <a:rPr lang="en-US" sz="1600" b="1">
                <a:solidFill>
                  <a:schemeClr val="dk1"/>
                </a:solidFill>
                <a:latin typeface="Arial"/>
                <a:ea typeface="Arial"/>
                <a:cs typeface="Arial"/>
                <a:sym typeface="Arial"/>
              </a:rPr>
              <a:t>Civil Rights Activist/Preacher</a:t>
            </a:r>
            <a:endParaRPr sz="1600" b="1">
              <a:solidFill>
                <a:schemeClr val="dk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latin typeface="Arial"/>
                <a:ea typeface="Arial"/>
                <a:cs typeface="Arial"/>
                <a:sym typeface="Arial"/>
              </a:rPr>
              <a:t>Rev. Claude W. Black passed away on March 13, 2009 after years of serving as the Pastor of Mt. Zion First Baptist Church in San Antonio, and as a civil and human rights leader.  Rev. Black was a man of courage and determination in the war against racism and segregation in San Antonio.  He was born on November 28, 1916 and served as the pastor of Mt. Zion First Baptist Church on the City’s East Side of San Antonio for forty-nine years and was married to ZerNona Stewart Black for fifty-nine years. </a:t>
            </a:r>
            <a:endParaRPr>
              <a:solidFill>
                <a:schemeClr val="dk1"/>
              </a:solidFill>
              <a:latin typeface="Arial"/>
              <a:ea typeface="Arial"/>
              <a:cs typeface="Arial"/>
              <a:sym typeface="Arial"/>
            </a:endParaRPr>
          </a:p>
          <a:p>
            <a:pPr marL="457200" marR="0" lvl="0" indent="0" algn="l" rtl="0">
              <a:lnSpc>
                <a:spcPct val="115000"/>
              </a:lnSpc>
              <a:spcBef>
                <a:spcPts val="1200"/>
              </a:spcBef>
              <a:spcAft>
                <a:spcPts val="0"/>
              </a:spcAft>
              <a:buNone/>
            </a:pPr>
            <a:endParaRPr sz="1400">
              <a:solidFill>
                <a:schemeClr val="dk1"/>
              </a:solidFill>
              <a:latin typeface="Arial"/>
              <a:ea typeface="Arial"/>
              <a:cs typeface="Arial"/>
              <a:sym typeface="Arial"/>
            </a:endParaRPr>
          </a:p>
          <a:p>
            <a:pPr marL="342900" lvl="0" indent="-251459" algn="l" rtl="0">
              <a:spcBef>
                <a:spcPts val="1200"/>
              </a:spcBef>
              <a:spcAft>
                <a:spcPts val="0"/>
              </a:spcAft>
              <a:buSzPts val="1440"/>
              <a:buNone/>
            </a:pPr>
            <a:endParaRPr/>
          </a:p>
        </p:txBody>
      </p:sp>
      <p:pic>
        <p:nvPicPr>
          <p:cNvPr id="184" name="Google Shape;184;p24"/>
          <p:cNvPicPr preferRelativeResize="0"/>
          <p:nvPr/>
        </p:nvPicPr>
        <p:blipFill>
          <a:blip r:embed="rId3">
            <a:alphaModFix/>
          </a:blip>
          <a:stretch>
            <a:fillRect/>
          </a:stretch>
        </p:blipFill>
        <p:spPr>
          <a:xfrm>
            <a:off x="8894202" y="304375"/>
            <a:ext cx="2613198" cy="26131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5"/>
          <p:cNvSpPr txBox="1">
            <a:spLocks noGrp="1"/>
          </p:cNvSpPr>
          <p:nvPr>
            <p:ph type="title"/>
          </p:nvPr>
        </p:nvSpPr>
        <p:spPr>
          <a:xfrm>
            <a:off x="677325" y="0"/>
            <a:ext cx="8596800" cy="19305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2900" b="1">
                <a:solidFill>
                  <a:schemeClr val="dk1"/>
                </a:solidFill>
                <a:latin typeface="Times New Roman"/>
                <a:ea typeface="Times New Roman"/>
                <a:cs typeface="Times New Roman"/>
                <a:sym typeface="Times New Roman"/>
              </a:rPr>
              <a:t>    </a:t>
            </a:r>
            <a:r>
              <a:rPr lang="en-US" sz="2900" b="1">
                <a:solidFill>
                  <a:srgbClr val="38761D"/>
                </a:solidFill>
                <a:latin typeface="Times New Roman"/>
                <a:ea typeface="Times New Roman"/>
                <a:cs typeface="Times New Roman"/>
                <a:sym typeface="Times New Roman"/>
              </a:rPr>
              <a:t>Woolworth’s Sit-In in downtown San Antonio </a:t>
            </a:r>
            <a:endParaRPr sz="2900">
              <a:solidFill>
                <a:srgbClr val="38761D"/>
              </a:solidFill>
            </a:endParaRPr>
          </a:p>
        </p:txBody>
      </p:sp>
      <p:pic>
        <p:nvPicPr>
          <p:cNvPr id="190" name="Google Shape;190;p25"/>
          <p:cNvPicPr preferRelativeResize="0"/>
          <p:nvPr/>
        </p:nvPicPr>
        <p:blipFill>
          <a:blip r:embed="rId3">
            <a:alphaModFix/>
          </a:blip>
          <a:stretch>
            <a:fillRect/>
          </a:stretch>
        </p:blipFill>
        <p:spPr>
          <a:xfrm>
            <a:off x="836300" y="498874"/>
            <a:ext cx="2886516" cy="4058500"/>
          </a:xfrm>
          <a:prstGeom prst="rect">
            <a:avLst/>
          </a:prstGeom>
          <a:noFill/>
          <a:ln>
            <a:noFill/>
          </a:ln>
        </p:spPr>
      </p:pic>
      <p:pic>
        <p:nvPicPr>
          <p:cNvPr id="191" name="Google Shape;191;p25"/>
          <p:cNvPicPr preferRelativeResize="0"/>
          <p:nvPr/>
        </p:nvPicPr>
        <p:blipFill rotWithShape="1">
          <a:blip r:embed="rId4">
            <a:alphaModFix/>
          </a:blip>
          <a:srcRect l="2745" r="5427" b="5114"/>
          <a:stretch/>
        </p:blipFill>
        <p:spPr>
          <a:xfrm>
            <a:off x="4670275" y="498875"/>
            <a:ext cx="4046400" cy="3587700"/>
          </a:xfrm>
          <a:prstGeom prst="flowChartPredefinedProcess">
            <a:avLst/>
          </a:prstGeom>
          <a:noFill/>
          <a:ln>
            <a:noFill/>
          </a:ln>
        </p:spPr>
      </p:pic>
      <p:sp>
        <p:nvSpPr>
          <p:cNvPr id="192" name="Google Shape;192;p25"/>
          <p:cNvSpPr txBox="1"/>
          <p:nvPr/>
        </p:nvSpPr>
        <p:spPr>
          <a:xfrm>
            <a:off x="993650" y="4557375"/>
            <a:ext cx="3320400" cy="62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Mary Lillian Andrews</a:t>
            </a:r>
            <a:endParaRPr sz="1800" b="1"/>
          </a:p>
        </p:txBody>
      </p:sp>
      <p:sp>
        <p:nvSpPr>
          <p:cNvPr id="193" name="Google Shape;193;p25"/>
          <p:cNvSpPr txBox="1"/>
          <p:nvPr/>
        </p:nvSpPr>
        <p:spPr>
          <a:xfrm>
            <a:off x="4074200" y="4436675"/>
            <a:ext cx="7510500" cy="23052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SzPts val="2100"/>
              <a:buChar char="●"/>
            </a:pPr>
            <a:r>
              <a:rPr lang="en-US" sz="2100" b="1"/>
              <a:t>She wrote letters to major San Antonio stores asking them to stop lunch counter discrimination.</a:t>
            </a:r>
            <a:endParaRPr sz="2100" b="1"/>
          </a:p>
          <a:p>
            <a:pPr marL="457200" lvl="0" indent="-361950" algn="l" rtl="0">
              <a:spcBef>
                <a:spcPts val="0"/>
              </a:spcBef>
              <a:spcAft>
                <a:spcPts val="0"/>
              </a:spcAft>
              <a:buSzPts val="2100"/>
              <a:buChar char="●"/>
            </a:pPr>
            <a:r>
              <a:rPr lang="en-US" sz="2100" b="1"/>
              <a:t>She used strategic tactics to avoid the violence and horror of lunch counter de-segregation activities throughout the south.</a:t>
            </a:r>
            <a:endParaRPr sz="2100" b="1"/>
          </a:p>
          <a:p>
            <a:pPr marL="457200" lvl="0" indent="-361950" algn="l" rtl="0">
              <a:spcBef>
                <a:spcPts val="0"/>
              </a:spcBef>
              <a:spcAft>
                <a:spcPts val="0"/>
              </a:spcAft>
              <a:buSzPts val="2100"/>
              <a:buChar char="●"/>
            </a:pPr>
            <a:r>
              <a:rPr lang="en-US" sz="2100" b="1"/>
              <a:t>Woolworth’s peacefully and voluntarily integrated their lunches as a direct result of her efforts.</a:t>
            </a:r>
            <a:endParaRPr sz="21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Lucy Gonzalez-Parsons</a:t>
            </a:r>
            <a:endParaRPr/>
          </a:p>
          <a:p>
            <a:pPr marL="0" lvl="0" indent="0" algn="l" rtl="0">
              <a:spcBef>
                <a:spcPts val="0"/>
              </a:spcBef>
              <a:spcAft>
                <a:spcPts val="0"/>
              </a:spcAft>
              <a:buClr>
                <a:schemeClr val="accent1"/>
              </a:buClr>
              <a:buSzPts val="3600"/>
              <a:buFont typeface="Trebuchet MS"/>
              <a:buNone/>
            </a:pPr>
            <a:r>
              <a:rPr lang="en-US"/>
              <a:t>~1851 – March 7, 1942 </a:t>
            </a:r>
            <a:endParaRPr/>
          </a:p>
        </p:txBody>
      </p:sp>
      <p:sp>
        <p:nvSpPr>
          <p:cNvPr id="199" name="Google Shape;199;p26"/>
          <p:cNvSpPr txBox="1">
            <a:spLocks noGrp="1"/>
          </p:cNvSpPr>
          <p:nvPr>
            <p:ph type="body" idx="1"/>
          </p:nvPr>
        </p:nvSpPr>
        <p:spPr>
          <a:xfrm>
            <a:off x="3987525" y="1930400"/>
            <a:ext cx="5286600" cy="4656300"/>
          </a:xfrm>
          <a:prstGeom prst="rect">
            <a:avLst/>
          </a:prstGeom>
          <a:noFill/>
          <a:ln>
            <a:noFill/>
          </a:ln>
        </p:spPr>
        <p:txBody>
          <a:bodyPr spcFirstLastPara="1" wrap="square" lIns="91425" tIns="45700" rIns="91425" bIns="45700" anchor="t" anchorCtr="0">
            <a:noAutofit/>
          </a:bodyPr>
          <a:lstStyle/>
          <a:p>
            <a:pPr marL="457200" lvl="0" indent="-320040" algn="l" rtl="0">
              <a:spcBef>
                <a:spcPts val="0"/>
              </a:spcBef>
              <a:spcAft>
                <a:spcPts val="0"/>
              </a:spcAft>
              <a:buSzPts val="1440"/>
              <a:buChar char="►"/>
            </a:pPr>
            <a:r>
              <a:rPr lang="en-US">
                <a:solidFill>
                  <a:schemeClr val="dk1"/>
                </a:solidFill>
                <a:latin typeface="Arial"/>
                <a:ea typeface="Arial"/>
                <a:cs typeface="Arial"/>
                <a:sym typeface="Arial"/>
              </a:rPr>
              <a:t>Born into slavery around 1851, she was in Texas after the Civil War.</a:t>
            </a:r>
            <a:endParaRPr>
              <a:solidFill>
                <a:schemeClr val="dk1"/>
              </a:solidFill>
              <a:latin typeface="Arial"/>
              <a:ea typeface="Arial"/>
              <a:cs typeface="Arial"/>
              <a:sym typeface="Arial"/>
            </a:endParaRPr>
          </a:p>
          <a:p>
            <a:pPr marL="457200" lvl="0" indent="0" algn="l" rtl="0">
              <a:spcBef>
                <a:spcPts val="0"/>
              </a:spcBef>
              <a:spcAft>
                <a:spcPts val="0"/>
              </a:spcAft>
              <a:buNone/>
            </a:pPr>
            <a:endParaRPr/>
          </a:p>
          <a:p>
            <a:pPr marL="457200" lvl="0" indent="-320040" algn="l" rtl="0">
              <a:spcBef>
                <a:spcPts val="0"/>
              </a:spcBef>
              <a:spcAft>
                <a:spcPts val="0"/>
              </a:spcAft>
              <a:buSzPts val="1440"/>
              <a:buChar char="►"/>
            </a:pPr>
            <a:r>
              <a:rPr lang="en-US">
                <a:solidFill>
                  <a:schemeClr val="dk1"/>
                </a:solidFill>
                <a:latin typeface="Arial"/>
                <a:ea typeface="Arial"/>
                <a:cs typeface="Arial"/>
                <a:sym typeface="Arial"/>
              </a:rPr>
              <a:t>Met and married her husband, and they worked on racial segregation issues and voter registration of newly freed African-Americans.</a:t>
            </a:r>
            <a:endParaRPr>
              <a:solidFill>
                <a:schemeClr val="dk1"/>
              </a:solidFill>
              <a:latin typeface="Arial"/>
              <a:ea typeface="Arial"/>
              <a:cs typeface="Arial"/>
              <a:sym typeface="Arial"/>
            </a:endParaRPr>
          </a:p>
          <a:p>
            <a:pPr marL="457200" lvl="0" indent="0" algn="l" rtl="0">
              <a:spcBef>
                <a:spcPts val="0"/>
              </a:spcBef>
              <a:spcAft>
                <a:spcPts val="0"/>
              </a:spcAft>
              <a:buNone/>
            </a:pPr>
            <a:endParaRPr/>
          </a:p>
          <a:p>
            <a:pPr marL="457200" lvl="0" indent="-320040" algn="l" rtl="0">
              <a:spcBef>
                <a:spcPts val="0"/>
              </a:spcBef>
              <a:spcAft>
                <a:spcPts val="0"/>
              </a:spcAft>
              <a:buSzPts val="1440"/>
              <a:buChar char="►"/>
            </a:pPr>
            <a:r>
              <a:rPr lang="en-US">
                <a:solidFill>
                  <a:schemeClr val="dk1"/>
                </a:solidFill>
                <a:latin typeface="Arial"/>
                <a:ea typeface="Arial"/>
                <a:cs typeface="Arial"/>
                <a:sym typeface="Arial"/>
              </a:rPr>
              <a:t>In 1872, her husband was shot and threatened with lynching because of this work and their inter-racial marriage, and they left Texas for Chicago.</a:t>
            </a:r>
            <a:endParaRPr/>
          </a:p>
          <a:p>
            <a:pPr marL="457200" lvl="0" indent="0" algn="l" rtl="0">
              <a:spcBef>
                <a:spcPts val="0"/>
              </a:spcBef>
              <a:spcAft>
                <a:spcPts val="0"/>
              </a:spcAft>
              <a:buNone/>
            </a:pPr>
            <a:endParaRPr/>
          </a:p>
          <a:p>
            <a:pPr marL="457200" lvl="0" indent="-320040" algn="l" rtl="0">
              <a:spcBef>
                <a:spcPts val="0"/>
              </a:spcBef>
              <a:spcAft>
                <a:spcPts val="0"/>
              </a:spcAft>
              <a:buSzPts val="1440"/>
              <a:buChar char="►"/>
            </a:pPr>
            <a:r>
              <a:rPr lang="en-US">
                <a:solidFill>
                  <a:schemeClr val="dk1"/>
                </a:solidFill>
                <a:latin typeface="Arial"/>
                <a:ea typeface="Arial"/>
                <a:cs typeface="Arial"/>
                <a:sym typeface="Arial"/>
              </a:rPr>
              <a:t>From that point on she is best known as </a:t>
            </a:r>
            <a:r>
              <a:rPr lang="en-US"/>
              <a:t>a </a:t>
            </a:r>
            <a:r>
              <a:rPr lang="en-US" u="sng">
                <a:solidFill>
                  <a:schemeClr val="hlink"/>
                </a:solidFill>
                <a:hlinkClick r:id="rId3"/>
              </a:rPr>
              <a:t>labor organizer</a:t>
            </a:r>
            <a:r>
              <a:rPr lang="en-US">
                <a:solidFill>
                  <a:schemeClr val="dk1"/>
                </a:solidFill>
              </a:rPr>
              <a:t>, </a:t>
            </a:r>
            <a:r>
              <a:rPr lang="en-US" u="sng">
                <a:solidFill>
                  <a:schemeClr val="hlink"/>
                </a:solidFill>
                <a:hlinkClick r:id="rId4"/>
              </a:rPr>
              <a:t>radical</a:t>
            </a:r>
            <a:r>
              <a:rPr lang="en-US">
                <a:solidFill>
                  <a:schemeClr val="dk1"/>
                </a:solidFill>
              </a:rPr>
              <a:t> </a:t>
            </a:r>
            <a:r>
              <a:rPr lang="en-US" u="sng">
                <a:solidFill>
                  <a:schemeClr val="hlink"/>
                </a:solidFill>
                <a:hlinkClick r:id="rId5"/>
              </a:rPr>
              <a:t>socialist</a:t>
            </a:r>
            <a:r>
              <a:rPr lang="en-US">
                <a:solidFill>
                  <a:schemeClr val="dk1"/>
                </a:solidFill>
              </a:rPr>
              <a:t> </a:t>
            </a:r>
            <a:r>
              <a:rPr lang="en-US">
                <a:solidFill>
                  <a:schemeClr val="dk1"/>
                </a:solidFill>
                <a:latin typeface="Arial"/>
                <a:ea typeface="Arial"/>
                <a:cs typeface="Arial"/>
                <a:sym typeface="Arial"/>
              </a:rPr>
              <a:t>and </a:t>
            </a:r>
            <a:r>
              <a:rPr lang="en-US" u="sng">
                <a:solidFill>
                  <a:schemeClr val="hlink"/>
                </a:solidFill>
                <a:hlinkClick r:id="rId6"/>
              </a:rPr>
              <a:t>anarcho-communist</a:t>
            </a:r>
            <a:endParaRPr/>
          </a:p>
          <a:p>
            <a:pPr marL="457200" lvl="0" indent="0" algn="l" rtl="0">
              <a:spcBef>
                <a:spcPts val="0"/>
              </a:spcBef>
              <a:spcAft>
                <a:spcPts val="0"/>
              </a:spcAft>
              <a:buNone/>
            </a:pPr>
            <a:endParaRPr/>
          </a:p>
        </p:txBody>
      </p:sp>
      <p:pic>
        <p:nvPicPr>
          <p:cNvPr id="200" name="Google Shape;200;p26"/>
          <p:cNvPicPr preferRelativeResize="0"/>
          <p:nvPr/>
        </p:nvPicPr>
        <p:blipFill>
          <a:blip r:embed="rId7">
            <a:alphaModFix/>
          </a:blip>
          <a:stretch>
            <a:fillRect/>
          </a:stretch>
        </p:blipFill>
        <p:spPr>
          <a:xfrm>
            <a:off x="464848" y="1930398"/>
            <a:ext cx="3406640" cy="4927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7"/>
          <p:cNvSpPr txBox="1">
            <a:spLocks noGrp="1"/>
          </p:cNvSpPr>
          <p:nvPr>
            <p:ph type="title"/>
          </p:nvPr>
        </p:nvSpPr>
        <p:spPr>
          <a:xfrm>
            <a:off x="677325" y="76000"/>
            <a:ext cx="8596800" cy="17784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3600"/>
              <a:buFont typeface="Trebuchet MS"/>
              <a:buNone/>
            </a:pPr>
            <a:r>
              <a:rPr lang="en-US"/>
              <a:t>           One Voice – One Vote</a:t>
            </a:r>
            <a:endParaRPr/>
          </a:p>
        </p:txBody>
      </p:sp>
      <p:sp>
        <p:nvSpPr>
          <p:cNvPr id="206" name="Google Shape;206;p27"/>
          <p:cNvSpPr txBox="1">
            <a:spLocks noGrp="1"/>
          </p:cNvSpPr>
          <p:nvPr>
            <p:ph type="body" idx="1"/>
          </p:nvPr>
        </p:nvSpPr>
        <p:spPr>
          <a:xfrm>
            <a:off x="324972" y="987900"/>
            <a:ext cx="10413900" cy="5870100"/>
          </a:xfrm>
          <a:prstGeom prst="rect">
            <a:avLst/>
          </a:prstGeom>
          <a:noFill/>
          <a:ln>
            <a:noFill/>
          </a:ln>
        </p:spPr>
        <p:txBody>
          <a:bodyPr spcFirstLastPara="1" wrap="square" lIns="91425" tIns="45700" rIns="91425" bIns="45700" anchor="t" anchorCtr="0">
            <a:noAutofit/>
          </a:bodyPr>
          <a:lstStyle/>
          <a:p>
            <a:pPr marL="457200" lvl="0" indent="-419100" algn="l" rtl="0">
              <a:spcBef>
                <a:spcPts val="0"/>
              </a:spcBef>
              <a:spcAft>
                <a:spcPts val="0"/>
              </a:spcAft>
              <a:buSzPts val="3000"/>
              <a:buChar char="❖"/>
            </a:pPr>
            <a:r>
              <a:rPr lang="en-US" sz="3000" b="1"/>
              <a:t>History of Voting Rights For African-Americans</a:t>
            </a:r>
            <a:endParaRPr sz="3000" b="1"/>
          </a:p>
          <a:p>
            <a:pPr marL="457200" lvl="0" indent="0" algn="l" rtl="0">
              <a:spcBef>
                <a:spcPts val="0"/>
              </a:spcBef>
              <a:spcAft>
                <a:spcPts val="0"/>
              </a:spcAft>
              <a:buNone/>
            </a:pPr>
            <a:endParaRPr sz="2400"/>
          </a:p>
          <a:p>
            <a:pPr marL="914400" lvl="0" indent="-381000" algn="l" rtl="0">
              <a:spcBef>
                <a:spcPts val="0"/>
              </a:spcBef>
              <a:spcAft>
                <a:spcPts val="0"/>
              </a:spcAft>
              <a:buSzPts val="2400"/>
              <a:buChar char="❖"/>
            </a:pPr>
            <a:r>
              <a:rPr lang="en-US" sz="2400"/>
              <a:t>Freed Slave Men Given the Right To Vote.</a:t>
            </a:r>
            <a:endParaRPr sz="2400"/>
          </a:p>
          <a:p>
            <a:pPr marL="457200" lvl="0" indent="0" algn="l" rtl="0">
              <a:spcBef>
                <a:spcPts val="0"/>
              </a:spcBef>
              <a:spcAft>
                <a:spcPts val="0"/>
              </a:spcAft>
              <a:buNone/>
            </a:pPr>
            <a:endParaRPr sz="2400"/>
          </a:p>
          <a:p>
            <a:pPr marL="914400" lvl="0" indent="-381000" algn="l" rtl="0">
              <a:spcBef>
                <a:spcPts val="0"/>
              </a:spcBef>
              <a:spcAft>
                <a:spcPts val="0"/>
              </a:spcAft>
              <a:buSzPts val="2400"/>
              <a:buChar char="❖"/>
            </a:pPr>
            <a:r>
              <a:rPr lang="en-US" sz="2400"/>
              <a:t>After Reconstruction, Voting Suppression Started.</a:t>
            </a:r>
            <a:endParaRPr sz="2400"/>
          </a:p>
          <a:p>
            <a:pPr marL="457200" lvl="0" indent="0" algn="l" rtl="0">
              <a:spcBef>
                <a:spcPts val="0"/>
              </a:spcBef>
              <a:spcAft>
                <a:spcPts val="0"/>
              </a:spcAft>
              <a:buNone/>
            </a:pPr>
            <a:endParaRPr sz="2400"/>
          </a:p>
          <a:p>
            <a:pPr marL="1371600" lvl="1" indent="-381000" algn="l" rtl="0">
              <a:spcBef>
                <a:spcPts val="0"/>
              </a:spcBef>
              <a:spcAft>
                <a:spcPts val="0"/>
              </a:spcAft>
              <a:buSzPts val="2400"/>
              <a:buChar char="➢"/>
            </a:pPr>
            <a:r>
              <a:rPr lang="en-US" sz="2400"/>
              <a:t>State and local laws: Poll Tax and Literacy Tests.</a:t>
            </a:r>
            <a:endParaRPr sz="2400"/>
          </a:p>
          <a:p>
            <a:pPr marL="1371600" lvl="1" indent="-381000" algn="l" rtl="0">
              <a:spcBef>
                <a:spcPts val="0"/>
              </a:spcBef>
              <a:spcAft>
                <a:spcPts val="0"/>
              </a:spcAft>
              <a:buSzPts val="2400"/>
              <a:buChar char="➢"/>
            </a:pPr>
            <a:r>
              <a:rPr lang="en-US" sz="2400"/>
              <a:t>Intimidation - Ku Klux Klan.</a:t>
            </a:r>
            <a:endParaRPr sz="2400"/>
          </a:p>
          <a:p>
            <a:pPr marL="1371600" lvl="1" indent="-381000" algn="l" rtl="0">
              <a:spcBef>
                <a:spcPts val="0"/>
              </a:spcBef>
              <a:spcAft>
                <a:spcPts val="0"/>
              </a:spcAft>
              <a:buSzPts val="2400"/>
              <a:buChar char="➢"/>
            </a:pPr>
            <a:r>
              <a:rPr lang="en-US" sz="2400"/>
              <a:t>Democratic Party Process.</a:t>
            </a:r>
            <a:endParaRPr sz="2400"/>
          </a:p>
          <a:p>
            <a:pPr marL="914400" lvl="1" indent="-381000" algn="l" rtl="0">
              <a:spcBef>
                <a:spcPts val="0"/>
              </a:spcBef>
              <a:spcAft>
                <a:spcPts val="0"/>
              </a:spcAft>
              <a:buSzPts val="2400"/>
              <a:buChar char="➢"/>
            </a:pPr>
            <a:endParaRPr sz="2400"/>
          </a:p>
          <a:p>
            <a:pPr marL="457200" lvl="0" indent="-381000" algn="l" rtl="0">
              <a:spcBef>
                <a:spcPts val="0"/>
              </a:spcBef>
              <a:spcAft>
                <a:spcPts val="0"/>
              </a:spcAft>
              <a:buSzPts val="2400"/>
              <a:buChar char="❖"/>
            </a:pPr>
            <a:r>
              <a:rPr lang="en-US" sz="3000" b="1"/>
              <a:t>U.S. Courts Intervene to Protect Voting Rights             in 20th Century.</a:t>
            </a:r>
            <a:endParaRPr sz="2400"/>
          </a:p>
          <a:p>
            <a:pPr marL="457200" lvl="0" indent="0" algn="l" rtl="0">
              <a:spcBef>
                <a:spcPts val="0"/>
              </a:spcBef>
              <a:spcAft>
                <a:spcPts val="0"/>
              </a:spcAft>
              <a:buNone/>
            </a:pPr>
            <a:endParaRPr sz="2400"/>
          </a:p>
          <a:p>
            <a:pPr marL="914400" lvl="1" indent="-381000" algn="l" rtl="0">
              <a:lnSpc>
                <a:spcPct val="115000"/>
              </a:lnSpc>
              <a:spcBef>
                <a:spcPts val="0"/>
              </a:spcBef>
              <a:spcAft>
                <a:spcPts val="0"/>
              </a:spcAft>
              <a:buSzPts val="2400"/>
              <a:buChar char="➢"/>
            </a:pPr>
            <a:r>
              <a:rPr lang="en-US" sz="2400" u="sng"/>
              <a:t>Nixon v Condon</a:t>
            </a:r>
            <a:endParaRPr sz="2400" u="sng"/>
          </a:p>
          <a:p>
            <a:pPr marL="914400" lvl="1" indent="-381000" algn="l" rtl="0">
              <a:lnSpc>
                <a:spcPct val="115000"/>
              </a:lnSpc>
              <a:spcBef>
                <a:spcPts val="0"/>
              </a:spcBef>
              <a:spcAft>
                <a:spcPts val="0"/>
              </a:spcAft>
              <a:buSzPts val="2400"/>
              <a:buChar char="➢"/>
            </a:pPr>
            <a:r>
              <a:rPr lang="en-US" sz="2400" u="sng"/>
              <a:t>Brown v Board of Education of Topeka </a:t>
            </a:r>
            <a:endParaRPr sz="2400"/>
          </a:p>
          <a:p>
            <a:pPr marL="914400" lvl="0" indent="0" algn="l" rtl="0">
              <a:spcBef>
                <a:spcPts val="0"/>
              </a:spcBef>
              <a:spcAft>
                <a:spcPts val="0"/>
              </a:spcAft>
              <a:buNone/>
            </a:pPr>
            <a:endParaRPr sz="2400"/>
          </a:p>
        </p:txBody>
      </p:sp>
      <p:pic>
        <p:nvPicPr>
          <p:cNvPr id="207" name="Google Shape;207;p27"/>
          <p:cNvPicPr preferRelativeResize="0"/>
          <p:nvPr/>
        </p:nvPicPr>
        <p:blipFill>
          <a:blip r:embed="rId3">
            <a:alphaModFix/>
          </a:blip>
          <a:stretch>
            <a:fillRect/>
          </a:stretch>
        </p:blipFill>
        <p:spPr>
          <a:xfrm>
            <a:off x="9274125" y="735427"/>
            <a:ext cx="2712900" cy="40951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Poll Tax &amp; Literacy Tests</a:t>
            </a:r>
            <a:endParaRPr/>
          </a:p>
        </p:txBody>
      </p:sp>
      <p:sp>
        <p:nvSpPr>
          <p:cNvPr id="213" name="Google Shape;213;p28"/>
          <p:cNvSpPr txBox="1">
            <a:spLocks noGrp="1"/>
          </p:cNvSpPr>
          <p:nvPr>
            <p:ph type="body" idx="1"/>
          </p:nvPr>
        </p:nvSpPr>
        <p:spPr>
          <a:xfrm>
            <a:off x="677334" y="1789902"/>
            <a:ext cx="4184100" cy="38808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US"/>
              <a:t>How many bubbles are in a bar of soap?</a:t>
            </a:r>
            <a:endParaRPr/>
          </a:p>
          <a:p>
            <a:pPr marL="457200" lvl="0" indent="-320040" algn="l" rtl="0">
              <a:spcBef>
                <a:spcPts val="0"/>
              </a:spcBef>
              <a:spcAft>
                <a:spcPts val="0"/>
              </a:spcAft>
              <a:buSzPts val="1440"/>
              <a:buChar char="➢"/>
            </a:pPr>
            <a:r>
              <a:rPr lang="en-US"/>
              <a:t>Can you read and explain the constitution?</a:t>
            </a:r>
            <a:endParaRPr/>
          </a:p>
          <a:p>
            <a:pPr marL="457200" lvl="0" indent="-320040" algn="l" rtl="0">
              <a:spcBef>
                <a:spcPts val="0"/>
              </a:spcBef>
              <a:spcAft>
                <a:spcPts val="0"/>
              </a:spcAft>
              <a:buSzPts val="1440"/>
              <a:buChar char="➢"/>
            </a:pPr>
            <a:r>
              <a:rPr lang="en-US"/>
              <a:t>Can you explain the constitution if it was read to you?</a:t>
            </a:r>
            <a:endParaRPr/>
          </a:p>
          <a:p>
            <a:pPr marL="457200" lvl="0" indent="-320040" algn="l" rtl="0">
              <a:spcBef>
                <a:spcPts val="0"/>
              </a:spcBef>
              <a:spcAft>
                <a:spcPts val="0"/>
              </a:spcAft>
              <a:buSzPts val="1440"/>
              <a:buChar char="➢"/>
            </a:pPr>
            <a:r>
              <a:rPr lang="en-US"/>
              <a:t>Pay annual fee in order to vote</a:t>
            </a:r>
            <a:endParaRPr/>
          </a:p>
          <a:p>
            <a:pPr marL="914400" lvl="1" indent="-320040" algn="l" rtl="0">
              <a:spcBef>
                <a:spcPts val="0"/>
              </a:spcBef>
              <a:spcAft>
                <a:spcPts val="0"/>
              </a:spcAft>
              <a:buSzPts val="1440"/>
              <a:buChar char="○"/>
            </a:pPr>
            <a:r>
              <a:rPr lang="en-US"/>
              <a:t>Cumulative in some states</a:t>
            </a:r>
            <a:endParaRPr/>
          </a:p>
          <a:p>
            <a:pPr marL="914400" lvl="1" indent="-320040" algn="l" rtl="0">
              <a:spcBef>
                <a:spcPts val="0"/>
              </a:spcBef>
              <a:spcAft>
                <a:spcPts val="0"/>
              </a:spcAft>
              <a:buSzPts val="1440"/>
              <a:buChar char="○"/>
            </a:pPr>
            <a:r>
              <a:rPr lang="en-US"/>
              <a:t>Due months before election</a:t>
            </a:r>
            <a:endParaRPr/>
          </a:p>
          <a:p>
            <a:pPr marL="914400" lvl="1" indent="-320040" algn="l" rtl="0">
              <a:spcBef>
                <a:spcPts val="0"/>
              </a:spcBef>
              <a:spcAft>
                <a:spcPts val="0"/>
              </a:spcAft>
              <a:buSzPts val="1440"/>
              <a:buChar char="○"/>
            </a:pPr>
            <a:r>
              <a:rPr lang="en-US"/>
              <a:t>You could elect to have a white man pay the tax</a:t>
            </a:r>
            <a:endParaRPr/>
          </a:p>
          <a:p>
            <a:pPr marL="457200" lvl="0" indent="-320040" algn="l" rtl="0">
              <a:spcBef>
                <a:spcPts val="0"/>
              </a:spcBef>
              <a:spcAft>
                <a:spcPts val="0"/>
              </a:spcAft>
              <a:buSzPts val="1440"/>
              <a:buChar char="➢"/>
            </a:pPr>
            <a:r>
              <a:rPr lang="en-US"/>
              <a:t>Poll Tax finally outlawed in 24th Amendment</a:t>
            </a:r>
            <a:endParaRPr/>
          </a:p>
        </p:txBody>
      </p:sp>
      <p:pic>
        <p:nvPicPr>
          <p:cNvPr id="214" name="Google Shape;214;p28"/>
          <p:cNvPicPr preferRelativeResize="0"/>
          <p:nvPr/>
        </p:nvPicPr>
        <p:blipFill>
          <a:blip r:embed="rId3">
            <a:alphaModFix/>
          </a:blip>
          <a:stretch>
            <a:fillRect/>
          </a:stretch>
        </p:blipFill>
        <p:spPr>
          <a:xfrm>
            <a:off x="5006400" y="2160600"/>
            <a:ext cx="4876776" cy="3139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9"/>
          <p:cNvSpPr txBox="1">
            <a:spLocks noGrp="1"/>
          </p:cNvSpPr>
          <p:nvPr>
            <p:ph type="title"/>
          </p:nvPr>
        </p:nvSpPr>
        <p:spPr>
          <a:xfrm>
            <a:off x="677325" y="151975"/>
            <a:ext cx="8596800" cy="17784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3600"/>
              <a:buFont typeface="Trebuchet MS"/>
              <a:buNone/>
            </a:pPr>
            <a:r>
              <a:rPr lang="en-US"/>
              <a:t>           One Voice – One Vote</a:t>
            </a:r>
            <a:endParaRPr/>
          </a:p>
        </p:txBody>
      </p:sp>
      <p:sp>
        <p:nvSpPr>
          <p:cNvPr id="220" name="Google Shape;220;p29"/>
          <p:cNvSpPr txBox="1">
            <a:spLocks noGrp="1"/>
          </p:cNvSpPr>
          <p:nvPr>
            <p:ph type="body" idx="1"/>
          </p:nvPr>
        </p:nvSpPr>
        <p:spPr>
          <a:xfrm>
            <a:off x="677325" y="869225"/>
            <a:ext cx="10413900" cy="5737200"/>
          </a:xfrm>
          <a:prstGeom prst="rect">
            <a:avLst/>
          </a:prstGeom>
          <a:noFill/>
          <a:ln>
            <a:noFill/>
          </a:ln>
        </p:spPr>
        <p:txBody>
          <a:bodyPr spcFirstLastPara="1" wrap="square" lIns="91425" tIns="45700" rIns="91425" bIns="45700" anchor="t" anchorCtr="0">
            <a:noAutofit/>
          </a:bodyPr>
          <a:lstStyle/>
          <a:p>
            <a:pPr marL="457200" lvl="0" indent="-381000" algn="l" rtl="0">
              <a:spcBef>
                <a:spcPts val="0"/>
              </a:spcBef>
              <a:spcAft>
                <a:spcPts val="0"/>
              </a:spcAft>
              <a:buSzPts val="2400"/>
              <a:buChar char="❖"/>
            </a:pPr>
            <a:r>
              <a:rPr lang="en-US" sz="3000" b="1"/>
              <a:t>U.S. Congress Intervenes to Protect Voting Rights in 20th Century.</a:t>
            </a:r>
            <a:endParaRPr sz="2400"/>
          </a:p>
          <a:p>
            <a:pPr marL="457200" lvl="0" indent="0" algn="l" rtl="0">
              <a:spcBef>
                <a:spcPts val="0"/>
              </a:spcBef>
              <a:spcAft>
                <a:spcPts val="0"/>
              </a:spcAft>
              <a:buNone/>
            </a:pPr>
            <a:endParaRPr sz="2400"/>
          </a:p>
          <a:p>
            <a:pPr marL="914400" lvl="0" indent="-381000" algn="l" rtl="0">
              <a:spcBef>
                <a:spcPts val="0"/>
              </a:spcBef>
              <a:spcAft>
                <a:spcPts val="0"/>
              </a:spcAft>
              <a:buSzPts val="2400"/>
              <a:buChar char="❖"/>
            </a:pPr>
            <a:r>
              <a:rPr lang="en-US" sz="2400"/>
              <a:t>Civil Rights Act of 1957.</a:t>
            </a:r>
            <a:endParaRPr sz="2400"/>
          </a:p>
          <a:p>
            <a:pPr marL="457200" lvl="0" indent="0" algn="l" rtl="0">
              <a:spcBef>
                <a:spcPts val="0"/>
              </a:spcBef>
              <a:spcAft>
                <a:spcPts val="0"/>
              </a:spcAft>
              <a:buNone/>
            </a:pPr>
            <a:endParaRPr sz="2400"/>
          </a:p>
          <a:p>
            <a:pPr marL="914400" lvl="0" indent="-381000" algn="l" rtl="0">
              <a:spcBef>
                <a:spcPts val="0"/>
              </a:spcBef>
              <a:spcAft>
                <a:spcPts val="0"/>
              </a:spcAft>
              <a:buSzPts val="2400"/>
              <a:buChar char="❖"/>
            </a:pPr>
            <a:r>
              <a:rPr lang="en-US" sz="2400"/>
              <a:t>Voting Rights Act of 1965.</a:t>
            </a:r>
            <a:endParaRPr sz="2400"/>
          </a:p>
          <a:p>
            <a:pPr marL="1371600" lvl="2" indent="-381000" algn="l" rtl="0">
              <a:spcBef>
                <a:spcPts val="0"/>
              </a:spcBef>
              <a:spcAft>
                <a:spcPts val="0"/>
              </a:spcAft>
              <a:buSzPts val="2400"/>
              <a:buChar char="■"/>
            </a:pPr>
            <a:r>
              <a:rPr lang="en-US" sz="2400"/>
              <a:t>Need pre-clearance from Justice Dept. before states changed voting rules.</a:t>
            </a:r>
            <a:endParaRPr sz="2400"/>
          </a:p>
          <a:p>
            <a:pPr marL="457200" lvl="0" indent="0" algn="l" rtl="0">
              <a:spcBef>
                <a:spcPts val="0"/>
              </a:spcBef>
              <a:spcAft>
                <a:spcPts val="0"/>
              </a:spcAft>
              <a:buNone/>
            </a:pPr>
            <a:endParaRPr sz="2400"/>
          </a:p>
          <a:p>
            <a:pPr marL="457200" lvl="0" indent="-381000" algn="l" rtl="0">
              <a:spcBef>
                <a:spcPts val="0"/>
              </a:spcBef>
              <a:spcAft>
                <a:spcPts val="0"/>
              </a:spcAft>
              <a:buSzPts val="2400"/>
              <a:buChar char="❖"/>
            </a:pPr>
            <a:r>
              <a:rPr lang="en-US" sz="3000" b="1"/>
              <a:t>U.S. Courts Reverse Course on Protecting Voting Rights in 21st Century</a:t>
            </a:r>
            <a:r>
              <a:rPr lang="en-US" sz="2400"/>
              <a:t>.</a:t>
            </a:r>
            <a:endParaRPr sz="2400"/>
          </a:p>
          <a:p>
            <a:pPr marL="457200" lvl="0" indent="0" algn="l" rtl="0">
              <a:spcBef>
                <a:spcPts val="0"/>
              </a:spcBef>
              <a:spcAft>
                <a:spcPts val="0"/>
              </a:spcAft>
              <a:buNone/>
            </a:pPr>
            <a:endParaRPr sz="2400"/>
          </a:p>
          <a:p>
            <a:pPr marL="914400" lvl="1" indent="-381000" algn="l" rtl="0">
              <a:lnSpc>
                <a:spcPct val="115000"/>
              </a:lnSpc>
              <a:spcBef>
                <a:spcPts val="0"/>
              </a:spcBef>
              <a:spcAft>
                <a:spcPts val="0"/>
              </a:spcAft>
              <a:buSzPts val="2400"/>
              <a:buChar char="➢"/>
            </a:pPr>
            <a:r>
              <a:rPr lang="en-US" sz="2400" u="sng"/>
              <a:t>Shelby County v. Holder</a:t>
            </a:r>
            <a:r>
              <a:rPr lang="en-US" sz="2400"/>
              <a:t> </a:t>
            </a:r>
            <a:endParaRPr sz="2400"/>
          </a:p>
          <a:p>
            <a:pPr marL="1371600" lvl="2" indent="-381000" algn="l" rtl="0">
              <a:lnSpc>
                <a:spcPct val="115000"/>
              </a:lnSpc>
              <a:spcBef>
                <a:spcPts val="0"/>
              </a:spcBef>
              <a:spcAft>
                <a:spcPts val="0"/>
              </a:spcAft>
              <a:buSzPts val="2400"/>
              <a:buChar char="■"/>
            </a:pPr>
            <a:r>
              <a:rPr lang="en-US" sz="2400"/>
              <a:t>Gutted the Voting Rights Act </a:t>
            </a:r>
            <a:endParaRPr sz="2400"/>
          </a:p>
          <a:p>
            <a:pPr marL="0" lvl="0" indent="0" algn="l" rtl="0">
              <a:spcBef>
                <a:spcPts val="0"/>
              </a:spcBef>
              <a:spcAft>
                <a:spcPts val="0"/>
              </a:spcAft>
              <a:buNone/>
            </a:pPr>
            <a:endParaRPr sz="2400"/>
          </a:p>
          <a:p>
            <a:pPr marL="1371600" lvl="0" indent="0" algn="l" rtl="0">
              <a:spcBef>
                <a:spcPts val="0"/>
              </a:spcBef>
              <a:spcAft>
                <a:spcPts val="0"/>
              </a:spcAft>
              <a:buNone/>
            </a:pPr>
            <a:endParaRPr sz="2400" u="sng"/>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0"/>
          <p:cNvSpPr txBox="1"/>
          <p:nvPr/>
        </p:nvSpPr>
        <p:spPr>
          <a:xfrm>
            <a:off x="2964725" y="4163925"/>
            <a:ext cx="1565700" cy="56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Trebuchet MS"/>
              <a:ea typeface="Trebuchet MS"/>
              <a:cs typeface="Trebuchet MS"/>
              <a:sym typeface="Trebuchet MS"/>
            </a:endParaRPr>
          </a:p>
        </p:txBody>
      </p:sp>
      <p:sp>
        <p:nvSpPr>
          <p:cNvPr id="226" name="Google Shape;226;p30"/>
          <p:cNvSpPr txBox="1"/>
          <p:nvPr/>
        </p:nvSpPr>
        <p:spPr>
          <a:xfrm>
            <a:off x="-170975" y="949350"/>
            <a:ext cx="5658000" cy="46545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endParaRPr sz="30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3"/>
              </a:rPr>
              <a:t>Gerrymandering.</a:t>
            </a:r>
            <a:endParaRPr sz="2400" b="1">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4"/>
              </a:rPr>
              <a:t>Exact Match and Crosscheck.</a:t>
            </a:r>
            <a:endParaRPr sz="2400" b="1">
              <a:solidFill>
                <a:srgbClr val="3F3F3F"/>
              </a:solidFill>
              <a:latin typeface="Trebuchet MS"/>
              <a:ea typeface="Trebuchet MS"/>
              <a:cs typeface="Trebuchet MS"/>
              <a:sym typeface="Trebuchet MS"/>
            </a:endParaRPr>
          </a:p>
          <a:p>
            <a:pPr marL="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5"/>
              </a:rPr>
              <a:t>Unwarranted Claims of </a:t>
            </a:r>
            <a:r>
              <a:rPr lang="en-US" sz="2400" b="1" u="sng">
                <a:solidFill>
                  <a:schemeClr val="hlink"/>
                </a:solidFill>
                <a:latin typeface="Trebuchet MS"/>
                <a:ea typeface="Trebuchet MS"/>
                <a:cs typeface="Trebuchet MS"/>
                <a:sym typeface="Trebuchet MS"/>
                <a:hlinkClick r:id="rId5"/>
              </a:rPr>
              <a:t>Voter </a:t>
            </a:r>
            <a:r>
              <a:rPr lang="en-US" sz="2400" b="1" u="sng">
                <a:solidFill>
                  <a:schemeClr val="hlink"/>
                </a:solidFill>
                <a:latin typeface="Trebuchet MS"/>
                <a:ea typeface="Trebuchet MS"/>
                <a:cs typeface="Trebuchet MS"/>
                <a:sym typeface="Trebuchet MS"/>
                <a:hlinkClick r:id="rId5"/>
              </a:rPr>
              <a:t>Fraud.</a:t>
            </a:r>
            <a:endParaRPr sz="2400" b="1">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6"/>
              </a:rPr>
              <a:t>Disenfranchisement of Felons who Served their Time.</a:t>
            </a:r>
            <a:endParaRPr sz="2400" b="1">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3657600" lvl="0" indent="0" algn="l" rtl="0">
              <a:spcBef>
                <a:spcPts val="0"/>
              </a:spcBef>
              <a:spcAft>
                <a:spcPts val="0"/>
              </a:spcAft>
              <a:buNone/>
            </a:pPr>
            <a:endParaRPr sz="3000" b="1">
              <a:solidFill>
                <a:srgbClr val="3F3F3F"/>
              </a:solidFill>
              <a:latin typeface="Trebuchet MS"/>
              <a:ea typeface="Trebuchet MS"/>
              <a:cs typeface="Trebuchet MS"/>
              <a:sym typeface="Trebuchet MS"/>
            </a:endParaRPr>
          </a:p>
        </p:txBody>
      </p:sp>
      <p:sp>
        <p:nvSpPr>
          <p:cNvPr id="227" name="Google Shape;227;p30"/>
          <p:cNvSpPr txBox="1"/>
          <p:nvPr/>
        </p:nvSpPr>
        <p:spPr>
          <a:xfrm>
            <a:off x="6673625" y="62700"/>
            <a:ext cx="4236300" cy="51816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endParaRPr sz="3000" b="1">
              <a:solidFill>
                <a:srgbClr val="3F3F3F"/>
              </a:solidFill>
              <a:latin typeface="Trebuchet MS"/>
              <a:ea typeface="Trebuchet MS"/>
              <a:cs typeface="Trebuchet MS"/>
              <a:sym typeface="Trebuchet MS"/>
            </a:endParaRPr>
          </a:p>
          <a:p>
            <a:pPr marL="457200" lvl="0" indent="0" algn="ctr" rtl="0">
              <a:spcBef>
                <a:spcPts val="0"/>
              </a:spcBef>
              <a:spcAft>
                <a:spcPts val="0"/>
              </a:spcAft>
              <a:buNone/>
            </a:pPr>
            <a:endParaRPr sz="3000" b="1">
              <a:solidFill>
                <a:srgbClr val="3F3F3F"/>
              </a:solidFill>
              <a:latin typeface="Trebuchet MS"/>
              <a:ea typeface="Trebuchet MS"/>
              <a:cs typeface="Trebuchet MS"/>
              <a:sym typeface="Trebuchet MS"/>
            </a:endParaRPr>
          </a:p>
          <a:p>
            <a:pPr marL="457200" lvl="0" indent="0" algn="l" rtl="0">
              <a:spcBef>
                <a:spcPts val="0"/>
              </a:spcBef>
              <a:spcAft>
                <a:spcPts val="0"/>
              </a:spcAft>
              <a:buNone/>
            </a:pPr>
            <a:endParaRPr sz="30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7"/>
              </a:rPr>
              <a:t>Voter Purges.</a:t>
            </a:r>
            <a:endParaRPr sz="2400" b="1">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8"/>
              </a:rPr>
              <a:t>Poll Closures in Minority Neighborhoods.</a:t>
            </a:r>
            <a:endParaRPr sz="2400" b="1">
              <a:solidFill>
                <a:srgbClr val="3F3F3F"/>
              </a:solidFill>
              <a:latin typeface="Trebuchet MS"/>
              <a:ea typeface="Trebuchet MS"/>
              <a:cs typeface="Trebuchet MS"/>
              <a:sym typeface="Trebuchet MS"/>
            </a:endParaRPr>
          </a:p>
          <a:p>
            <a:pPr marL="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9"/>
              </a:rPr>
              <a:t>Citizens United</a:t>
            </a:r>
            <a:endParaRPr sz="2400" b="1" u="sng">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914400" lvl="0" indent="-381000" algn="l" rtl="0">
              <a:spcBef>
                <a:spcPts val="0"/>
              </a:spcBef>
              <a:spcAft>
                <a:spcPts val="0"/>
              </a:spcAft>
              <a:buClr>
                <a:srgbClr val="3F3F3F"/>
              </a:buClr>
              <a:buSzPts val="2400"/>
              <a:buFont typeface="Trebuchet MS"/>
              <a:buChar char="❖"/>
            </a:pPr>
            <a:r>
              <a:rPr lang="en-US" sz="2400" b="1" u="sng">
                <a:solidFill>
                  <a:schemeClr val="hlink"/>
                </a:solidFill>
                <a:latin typeface="Trebuchet MS"/>
                <a:ea typeface="Trebuchet MS"/>
                <a:cs typeface="Trebuchet MS"/>
                <a:sym typeface="Trebuchet MS"/>
                <a:hlinkClick r:id="rId10"/>
              </a:rPr>
              <a:t>Voter ID laws.</a:t>
            </a:r>
            <a:endParaRPr sz="2400" b="1">
              <a:solidFill>
                <a:srgbClr val="3F3F3F"/>
              </a:solidFill>
              <a:latin typeface="Trebuchet MS"/>
              <a:ea typeface="Trebuchet MS"/>
              <a:cs typeface="Trebuchet MS"/>
              <a:sym typeface="Trebuchet MS"/>
            </a:endParaRPr>
          </a:p>
          <a:p>
            <a:pPr marL="1371600" lvl="0" indent="0" algn="l" rtl="0">
              <a:spcBef>
                <a:spcPts val="0"/>
              </a:spcBef>
              <a:spcAft>
                <a:spcPts val="0"/>
              </a:spcAft>
              <a:buNone/>
            </a:pPr>
            <a:endParaRPr sz="2400" b="1">
              <a:solidFill>
                <a:srgbClr val="3F3F3F"/>
              </a:solidFill>
              <a:latin typeface="Trebuchet MS"/>
              <a:ea typeface="Trebuchet MS"/>
              <a:cs typeface="Trebuchet MS"/>
              <a:sym typeface="Trebuchet MS"/>
            </a:endParaRPr>
          </a:p>
          <a:p>
            <a:pPr marL="3657600" lvl="0" indent="0" algn="l" rtl="0">
              <a:spcBef>
                <a:spcPts val="0"/>
              </a:spcBef>
              <a:spcAft>
                <a:spcPts val="0"/>
              </a:spcAft>
              <a:buNone/>
            </a:pPr>
            <a:endParaRPr sz="3000" b="1">
              <a:solidFill>
                <a:srgbClr val="3F3F3F"/>
              </a:solidFill>
              <a:latin typeface="Trebuchet MS"/>
              <a:ea typeface="Trebuchet MS"/>
              <a:cs typeface="Trebuchet MS"/>
              <a:sym typeface="Trebuchet MS"/>
            </a:endParaRPr>
          </a:p>
        </p:txBody>
      </p:sp>
      <p:sp>
        <p:nvSpPr>
          <p:cNvPr id="228" name="Google Shape;228;p30"/>
          <p:cNvSpPr txBox="1"/>
          <p:nvPr/>
        </p:nvSpPr>
        <p:spPr>
          <a:xfrm>
            <a:off x="2333625" y="0"/>
            <a:ext cx="7257000" cy="1044900"/>
          </a:xfrm>
          <a:prstGeom prst="rect">
            <a:avLst/>
          </a:prstGeom>
          <a:noFill/>
          <a:ln>
            <a:noFill/>
          </a:ln>
        </p:spPr>
        <p:txBody>
          <a:bodyPr spcFirstLastPara="1" wrap="square" lIns="91425" tIns="91425" rIns="91425" bIns="91425" anchor="t" anchorCtr="0">
            <a:noAutofit/>
          </a:bodyPr>
          <a:lstStyle/>
          <a:p>
            <a:pPr marL="457200" lvl="0" indent="-381000" algn="ctr" rtl="0">
              <a:spcBef>
                <a:spcPts val="0"/>
              </a:spcBef>
              <a:spcAft>
                <a:spcPts val="0"/>
              </a:spcAft>
              <a:buClr>
                <a:schemeClr val="accent1"/>
              </a:buClr>
              <a:buSzPts val="2400"/>
              <a:buFont typeface="Noto Sans Symbols"/>
              <a:buChar char="❖"/>
            </a:pPr>
            <a:r>
              <a:rPr lang="en-US" sz="3000" b="1">
                <a:solidFill>
                  <a:srgbClr val="3F3F3F"/>
                </a:solidFill>
                <a:latin typeface="Trebuchet MS"/>
                <a:ea typeface="Trebuchet MS"/>
                <a:cs typeface="Trebuchet MS"/>
                <a:sym typeface="Trebuchet MS"/>
              </a:rPr>
              <a:t>21st Century Voting Suppression</a:t>
            </a:r>
            <a:endParaRPr>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31"/>
          <p:cNvPicPr preferRelativeResize="0"/>
          <p:nvPr/>
        </p:nvPicPr>
        <p:blipFill rotWithShape="1">
          <a:blip r:embed="rId3">
            <a:alphaModFix/>
          </a:blip>
          <a:srcRect t="6612" b="6612"/>
          <a:stretch/>
        </p:blipFill>
        <p:spPr>
          <a:xfrm>
            <a:off x="1764552" y="2070267"/>
            <a:ext cx="2566800" cy="2567100"/>
          </a:xfrm>
          <a:prstGeom prst="ellipse">
            <a:avLst/>
          </a:prstGeom>
          <a:noFill/>
          <a:ln>
            <a:noFill/>
          </a:ln>
        </p:spPr>
      </p:pic>
      <p:pic>
        <p:nvPicPr>
          <p:cNvPr id="234" name="Google Shape;234;p31"/>
          <p:cNvPicPr preferRelativeResize="0"/>
          <p:nvPr/>
        </p:nvPicPr>
        <p:blipFill rotWithShape="1">
          <a:blip r:embed="rId4">
            <a:alphaModFix/>
          </a:blip>
          <a:srcRect t="12496" b="12496"/>
          <a:stretch/>
        </p:blipFill>
        <p:spPr>
          <a:xfrm>
            <a:off x="7860600" y="2070315"/>
            <a:ext cx="2566800" cy="2567100"/>
          </a:xfrm>
          <a:prstGeom prst="ellipse">
            <a:avLst/>
          </a:prstGeom>
          <a:noFill/>
          <a:ln>
            <a:noFill/>
          </a:ln>
        </p:spPr>
      </p:pic>
      <p:sp>
        <p:nvSpPr>
          <p:cNvPr id="235" name="Google Shape;235;p31"/>
          <p:cNvSpPr txBox="1">
            <a:spLocks noGrp="1"/>
          </p:cNvSpPr>
          <p:nvPr>
            <p:ph type="title"/>
          </p:nvPr>
        </p:nvSpPr>
        <p:spPr>
          <a:xfrm>
            <a:off x="415600" y="410433"/>
            <a:ext cx="9912900" cy="1227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Election Results</a:t>
            </a:r>
            <a:endParaRPr/>
          </a:p>
        </p:txBody>
      </p:sp>
      <p:sp>
        <p:nvSpPr>
          <p:cNvPr id="236" name="Google Shape;236;p31"/>
          <p:cNvSpPr txBox="1">
            <a:spLocks noGrp="1"/>
          </p:cNvSpPr>
          <p:nvPr>
            <p:ph type="body" idx="1"/>
          </p:nvPr>
        </p:nvSpPr>
        <p:spPr>
          <a:xfrm>
            <a:off x="1550400" y="4917300"/>
            <a:ext cx="2995200" cy="1227900"/>
          </a:xfrm>
          <a:prstGeom prst="rect">
            <a:avLst/>
          </a:prstGeom>
        </p:spPr>
        <p:txBody>
          <a:bodyPr spcFirstLastPara="1" wrap="square" lIns="91425" tIns="45700" rIns="91425" bIns="45700" anchor="t" anchorCtr="0">
            <a:noAutofit/>
          </a:bodyPr>
          <a:lstStyle/>
          <a:p>
            <a:pPr marL="0" lvl="0" indent="0" algn="ctr" rtl="0">
              <a:spcBef>
                <a:spcPts val="1000"/>
              </a:spcBef>
              <a:spcAft>
                <a:spcPts val="2100"/>
              </a:spcAft>
              <a:buNone/>
            </a:pPr>
            <a:r>
              <a:rPr lang="en-US" sz="3000">
                <a:solidFill>
                  <a:srgbClr val="92D050"/>
                </a:solidFill>
              </a:rPr>
              <a:t>Candidate Emerald Green</a:t>
            </a:r>
            <a:endParaRPr sz="3000">
              <a:solidFill>
                <a:srgbClr val="92D050"/>
              </a:solidFill>
            </a:endParaRPr>
          </a:p>
        </p:txBody>
      </p:sp>
      <p:sp>
        <p:nvSpPr>
          <p:cNvPr id="237" name="Google Shape;237;p31"/>
          <p:cNvSpPr txBox="1">
            <a:spLocks noGrp="1"/>
          </p:cNvSpPr>
          <p:nvPr>
            <p:ph type="body" idx="2"/>
          </p:nvPr>
        </p:nvSpPr>
        <p:spPr>
          <a:xfrm>
            <a:off x="7625200" y="4917300"/>
            <a:ext cx="3435000" cy="1542600"/>
          </a:xfrm>
          <a:prstGeom prst="rect">
            <a:avLst/>
          </a:prstGeom>
        </p:spPr>
        <p:txBody>
          <a:bodyPr spcFirstLastPara="1" wrap="square" lIns="91425" tIns="45700" rIns="91425" bIns="45700" anchor="t" anchorCtr="0">
            <a:noAutofit/>
          </a:bodyPr>
          <a:lstStyle/>
          <a:p>
            <a:pPr marL="0" lvl="0" indent="0" algn="ctr" rtl="0">
              <a:lnSpc>
                <a:spcPct val="100000"/>
              </a:lnSpc>
              <a:spcBef>
                <a:spcPts val="1000"/>
              </a:spcBef>
              <a:spcAft>
                <a:spcPts val="2100"/>
              </a:spcAft>
              <a:buNone/>
            </a:pPr>
            <a:r>
              <a:rPr lang="en-US" sz="3000">
                <a:solidFill>
                  <a:srgbClr val="92D050"/>
                </a:solidFill>
              </a:rPr>
              <a:t>Candidate        Rose White</a:t>
            </a:r>
            <a:endParaRPr sz="3000">
              <a:solidFill>
                <a:srgbClr val="92D05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32"/>
          <p:cNvPicPr preferRelativeResize="0"/>
          <p:nvPr/>
        </p:nvPicPr>
        <p:blipFill rotWithShape="1">
          <a:blip r:embed="rId3">
            <a:alphaModFix/>
          </a:blip>
          <a:srcRect t="25834" b="25839"/>
          <a:stretch/>
        </p:blipFill>
        <p:spPr>
          <a:xfrm>
            <a:off x="0" y="0"/>
            <a:ext cx="12192002" cy="2945928"/>
          </a:xfrm>
          <a:prstGeom prst="rect">
            <a:avLst/>
          </a:prstGeom>
          <a:noFill/>
          <a:ln>
            <a:noFill/>
          </a:ln>
        </p:spPr>
      </p:pic>
      <p:sp>
        <p:nvSpPr>
          <p:cNvPr id="243" name="Google Shape;243;p32"/>
          <p:cNvSpPr txBox="1">
            <a:spLocks noGrp="1"/>
          </p:cNvSpPr>
          <p:nvPr>
            <p:ph type="title"/>
          </p:nvPr>
        </p:nvSpPr>
        <p:spPr>
          <a:xfrm>
            <a:off x="3737850" y="3571800"/>
            <a:ext cx="4716300" cy="2571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5100">
                <a:solidFill>
                  <a:schemeClr val="dk2"/>
                </a:solidFill>
              </a:rPr>
              <a:t>Time to Revote</a:t>
            </a:r>
            <a:endParaRPr sz="51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33"/>
          <p:cNvPicPr preferRelativeResize="0"/>
          <p:nvPr/>
        </p:nvPicPr>
        <p:blipFill rotWithShape="1">
          <a:blip r:embed="rId3">
            <a:alphaModFix/>
          </a:blip>
          <a:srcRect t="6612" b="6612"/>
          <a:stretch/>
        </p:blipFill>
        <p:spPr>
          <a:xfrm>
            <a:off x="1764552" y="2070267"/>
            <a:ext cx="2566800" cy="2567100"/>
          </a:xfrm>
          <a:prstGeom prst="ellipse">
            <a:avLst/>
          </a:prstGeom>
          <a:noFill/>
          <a:ln>
            <a:noFill/>
          </a:ln>
        </p:spPr>
      </p:pic>
      <p:pic>
        <p:nvPicPr>
          <p:cNvPr id="249" name="Google Shape;249;p33"/>
          <p:cNvPicPr preferRelativeResize="0"/>
          <p:nvPr/>
        </p:nvPicPr>
        <p:blipFill rotWithShape="1">
          <a:blip r:embed="rId4">
            <a:alphaModFix/>
          </a:blip>
          <a:srcRect t="12496" b="12496"/>
          <a:stretch/>
        </p:blipFill>
        <p:spPr>
          <a:xfrm>
            <a:off x="7860600" y="2070315"/>
            <a:ext cx="2566800" cy="2567100"/>
          </a:xfrm>
          <a:prstGeom prst="ellipse">
            <a:avLst/>
          </a:prstGeom>
          <a:noFill/>
          <a:ln>
            <a:noFill/>
          </a:ln>
        </p:spPr>
      </p:pic>
      <p:sp>
        <p:nvSpPr>
          <p:cNvPr id="250" name="Google Shape;250;p33"/>
          <p:cNvSpPr txBox="1">
            <a:spLocks noGrp="1"/>
          </p:cNvSpPr>
          <p:nvPr>
            <p:ph type="title"/>
          </p:nvPr>
        </p:nvSpPr>
        <p:spPr>
          <a:xfrm>
            <a:off x="415600" y="410433"/>
            <a:ext cx="9912900" cy="1227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Election Results</a:t>
            </a:r>
            <a:endParaRPr/>
          </a:p>
        </p:txBody>
      </p:sp>
      <p:sp>
        <p:nvSpPr>
          <p:cNvPr id="251" name="Google Shape;251;p33"/>
          <p:cNvSpPr txBox="1">
            <a:spLocks noGrp="1"/>
          </p:cNvSpPr>
          <p:nvPr>
            <p:ph type="body" idx="1"/>
          </p:nvPr>
        </p:nvSpPr>
        <p:spPr>
          <a:xfrm>
            <a:off x="1550400" y="4917300"/>
            <a:ext cx="2995200" cy="1227900"/>
          </a:xfrm>
          <a:prstGeom prst="rect">
            <a:avLst/>
          </a:prstGeom>
        </p:spPr>
        <p:txBody>
          <a:bodyPr spcFirstLastPara="1" wrap="square" lIns="91425" tIns="45700" rIns="91425" bIns="45700" anchor="t" anchorCtr="0">
            <a:noAutofit/>
          </a:bodyPr>
          <a:lstStyle/>
          <a:p>
            <a:pPr marL="0" lvl="0" indent="0" algn="ctr" rtl="0">
              <a:spcBef>
                <a:spcPts val="1000"/>
              </a:spcBef>
              <a:spcAft>
                <a:spcPts val="2100"/>
              </a:spcAft>
              <a:buNone/>
            </a:pPr>
            <a:r>
              <a:rPr lang="en-US" sz="3000">
                <a:solidFill>
                  <a:srgbClr val="92D050"/>
                </a:solidFill>
              </a:rPr>
              <a:t>Candidate Emerald Green</a:t>
            </a:r>
            <a:endParaRPr sz="3000">
              <a:solidFill>
                <a:srgbClr val="92D050"/>
              </a:solidFill>
            </a:endParaRPr>
          </a:p>
        </p:txBody>
      </p:sp>
      <p:sp>
        <p:nvSpPr>
          <p:cNvPr id="252" name="Google Shape;252;p33"/>
          <p:cNvSpPr txBox="1">
            <a:spLocks noGrp="1"/>
          </p:cNvSpPr>
          <p:nvPr>
            <p:ph type="body" idx="2"/>
          </p:nvPr>
        </p:nvSpPr>
        <p:spPr>
          <a:xfrm>
            <a:off x="7625200" y="4917300"/>
            <a:ext cx="3435000" cy="1542600"/>
          </a:xfrm>
          <a:prstGeom prst="rect">
            <a:avLst/>
          </a:prstGeom>
        </p:spPr>
        <p:txBody>
          <a:bodyPr spcFirstLastPara="1" wrap="square" lIns="91425" tIns="45700" rIns="91425" bIns="45700" anchor="t" anchorCtr="0">
            <a:noAutofit/>
          </a:bodyPr>
          <a:lstStyle/>
          <a:p>
            <a:pPr marL="0" lvl="0" indent="0" algn="ctr" rtl="0">
              <a:lnSpc>
                <a:spcPct val="100000"/>
              </a:lnSpc>
              <a:spcBef>
                <a:spcPts val="1000"/>
              </a:spcBef>
              <a:spcAft>
                <a:spcPts val="2100"/>
              </a:spcAft>
              <a:buNone/>
            </a:pPr>
            <a:r>
              <a:rPr lang="en-US" sz="3000">
                <a:solidFill>
                  <a:srgbClr val="92D050"/>
                </a:solidFill>
              </a:rPr>
              <a:t>Candidate        Rose White</a:t>
            </a:r>
            <a:endParaRPr sz="3000">
              <a:solidFill>
                <a:srgbClr val="92D05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p>
            <a:pPr marL="342900" lvl="0" indent="-342900" algn="ctr" rtl="0">
              <a:spcBef>
                <a:spcPts val="0"/>
              </a:spcBef>
              <a:spcAft>
                <a:spcPts val="0"/>
              </a:spcAft>
              <a:buSzPts val="4800"/>
              <a:buChar char="►"/>
            </a:pPr>
            <a:r>
              <a:rPr lang="en-US" sz="6000">
                <a:solidFill>
                  <a:srgbClr val="92D050"/>
                </a:solidFill>
              </a:rPr>
              <a:t>What’s on your mind? </a:t>
            </a:r>
            <a:br>
              <a:rPr lang="en-US" sz="6000">
                <a:solidFill>
                  <a:srgbClr val="92D050"/>
                </a:solidFill>
              </a:rPr>
            </a:br>
            <a:r>
              <a:rPr lang="en-US" sz="6000">
                <a:solidFill>
                  <a:srgbClr val="92D050"/>
                </a:solidFill>
              </a:rPr>
              <a:t>Questions </a:t>
            </a:r>
            <a:endParaRPr sz="6000">
              <a:solidFill>
                <a:srgbClr val="92D05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3600"/>
              <a:buFont typeface="Trebuchet MS"/>
              <a:buNone/>
            </a:pPr>
            <a:r>
              <a:rPr lang="en-US"/>
              <a:t>      </a:t>
            </a:r>
            <a:endParaRPr/>
          </a:p>
        </p:txBody>
      </p:sp>
      <p:pic>
        <p:nvPicPr>
          <p:cNvPr id="263" name="Google Shape;263;p35"/>
          <p:cNvPicPr preferRelativeResize="0">
            <a:picLocks noGrp="1"/>
          </p:cNvPicPr>
          <p:nvPr>
            <p:ph type="body" idx="1"/>
          </p:nvPr>
        </p:nvPicPr>
        <p:blipFill rotWithShape="1">
          <a:blip r:embed="rId3">
            <a:alphaModFix/>
          </a:blip>
          <a:srcRect/>
          <a:stretch/>
        </p:blipFill>
        <p:spPr>
          <a:xfrm>
            <a:off x="3516206" y="1766144"/>
            <a:ext cx="4048200" cy="37434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3268</Words>
  <Application>Microsoft Office PowerPoint</Application>
  <PresentationFormat>Widescreen</PresentationFormat>
  <Paragraphs>186</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Trebuchet MS</vt:lpstr>
      <vt:lpstr>Arial</vt:lpstr>
      <vt:lpstr>Noto Sans Symbols</vt:lpstr>
      <vt:lpstr>Roboto</vt:lpstr>
      <vt:lpstr>Times New Roman</vt:lpstr>
      <vt:lpstr>Facet</vt:lpstr>
      <vt:lpstr>A Call to Action  The Civil Rights Voting Act</vt:lpstr>
      <vt:lpstr>Introduction</vt:lpstr>
      <vt:lpstr>Meet the Candidates</vt:lpstr>
      <vt:lpstr>Civil Rights Movement</vt:lpstr>
      <vt:lpstr>Rev Claude Black </vt:lpstr>
      <vt:lpstr>    Woolworth’s Sit-In in downtown San Antonio </vt:lpstr>
      <vt:lpstr>Lucy Gonzalez-Parsons ~1851 – March 7, 1942 </vt:lpstr>
      <vt:lpstr>           One Voice – One Vote</vt:lpstr>
      <vt:lpstr>Poll Tax &amp; Literacy Tests</vt:lpstr>
      <vt:lpstr>           One Voice – One Vote</vt:lpstr>
      <vt:lpstr>PowerPoint Presentation</vt:lpstr>
      <vt:lpstr>Election Results</vt:lpstr>
      <vt:lpstr>Time to Revote</vt:lpstr>
      <vt:lpstr>Election Results</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Call to Action  The Civil Rights Voting Act</dc:title>
  <dc:creator>Devethia Nichols-Thompson</dc:creator>
  <cp:lastModifiedBy>Devethia Nichols-Thompson</cp:lastModifiedBy>
  <cp:revision>1</cp:revision>
  <dcterms:modified xsi:type="dcterms:W3CDTF">2020-09-28T01:01:33Z</dcterms:modified>
</cp:coreProperties>
</file>